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7" r:id="rId2"/>
    <p:sldId id="261" r:id="rId3"/>
    <p:sldId id="260" r:id="rId4"/>
    <p:sldId id="645" r:id="rId5"/>
    <p:sldId id="646" r:id="rId6"/>
    <p:sldId id="647" r:id="rId7"/>
    <p:sldId id="648" r:id="rId8"/>
    <p:sldId id="649" r:id="rId9"/>
    <p:sldId id="650" r:id="rId10"/>
    <p:sldId id="651" r:id="rId11"/>
    <p:sldId id="652" r:id="rId12"/>
    <p:sldId id="653" r:id="rId13"/>
    <p:sldId id="654" r:id="rId14"/>
    <p:sldId id="655" r:id="rId15"/>
    <p:sldId id="656" r:id="rId16"/>
    <p:sldId id="657" r:id="rId17"/>
    <p:sldId id="658" r:id="rId18"/>
    <p:sldId id="659" r:id="rId19"/>
    <p:sldId id="660" r:id="rId20"/>
    <p:sldId id="661" r:id="rId21"/>
    <p:sldId id="662" r:id="rId22"/>
    <p:sldId id="663" r:id="rId23"/>
    <p:sldId id="621" r:id="rId24"/>
    <p:sldId id="622" r:id="rId25"/>
    <p:sldId id="623" r:id="rId26"/>
    <p:sldId id="624" r:id="rId27"/>
    <p:sldId id="625" r:id="rId28"/>
    <p:sldId id="626" r:id="rId29"/>
    <p:sldId id="627" r:id="rId30"/>
    <p:sldId id="628" r:id="rId31"/>
    <p:sldId id="629" r:id="rId32"/>
    <p:sldId id="630" r:id="rId33"/>
    <p:sldId id="631" r:id="rId34"/>
    <p:sldId id="632" r:id="rId35"/>
    <p:sldId id="633" r:id="rId36"/>
    <p:sldId id="634" r:id="rId37"/>
    <p:sldId id="635" r:id="rId38"/>
    <p:sldId id="636" r:id="rId39"/>
    <p:sldId id="637" r:id="rId40"/>
    <p:sldId id="638" r:id="rId41"/>
    <p:sldId id="639" r:id="rId42"/>
    <p:sldId id="640" r:id="rId43"/>
    <p:sldId id="641" r:id="rId44"/>
    <p:sldId id="642" r:id="rId45"/>
    <p:sldId id="643" r:id="rId46"/>
    <p:sldId id="644" r:id="rId47"/>
    <p:sldId id="664" r:id="rId48"/>
    <p:sldId id="367" r:id="rId49"/>
    <p:sldId id="267" r:id="rId5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36" autoAdjust="0"/>
    <p:restoredTop sz="81389" autoAdjust="0"/>
  </p:normalViewPr>
  <p:slideViewPr>
    <p:cSldViewPr snapToGrid="0">
      <p:cViewPr varScale="1">
        <p:scale>
          <a:sx n="81" d="100"/>
          <a:sy n="81" d="100"/>
        </p:scale>
        <p:origin x="96"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ED738-C7F5-4DC0-9EB2-F62E90FF8970}" type="datetimeFigureOut">
              <a:rPr lang="sv-SE" smtClean="0"/>
              <a:t>2020-11-23</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C361A-67F9-479B-9210-24CEEB6975D4}" type="slidenum">
              <a:rPr lang="sv-SE" smtClean="0"/>
              <a:t>‹#›</a:t>
            </a:fld>
            <a:endParaRPr lang="sv-SE"/>
          </a:p>
        </p:txBody>
      </p:sp>
    </p:spTree>
    <p:extLst>
      <p:ext uri="{BB962C8B-B14F-4D97-AF65-F5344CB8AC3E}">
        <p14:creationId xmlns:p14="http://schemas.microsoft.com/office/powerpoint/2010/main" val="231160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22531"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320628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31747"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1545942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sv-SE" smtClean="0"/>
          </a:p>
        </p:txBody>
      </p:sp>
    </p:spTree>
    <p:extLst>
      <p:ext uri="{BB962C8B-B14F-4D97-AF65-F5344CB8AC3E}">
        <p14:creationId xmlns:p14="http://schemas.microsoft.com/office/powerpoint/2010/main" val="19228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33795"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3936891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34819"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3122045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sv-SE" smtClean="0"/>
          </a:p>
        </p:txBody>
      </p:sp>
    </p:spTree>
    <p:extLst>
      <p:ext uri="{BB962C8B-B14F-4D97-AF65-F5344CB8AC3E}">
        <p14:creationId xmlns:p14="http://schemas.microsoft.com/office/powerpoint/2010/main" val="1012434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sv-SE" smtClean="0"/>
          </a:p>
        </p:txBody>
      </p:sp>
    </p:spTree>
    <p:extLst>
      <p:ext uri="{BB962C8B-B14F-4D97-AF65-F5344CB8AC3E}">
        <p14:creationId xmlns:p14="http://schemas.microsoft.com/office/powerpoint/2010/main" val="60422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sv-SE" smtClean="0"/>
          </a:p>
        </p:txBody>
      </p:sp>
    </p:spTree>
    <p:extLst>
      <p:ext uri="{BB962C8B-B14F-4D97-AF65-F5344CB8AC3E}">
        <p14:creationId xmlns:p14="http://schemas.microsoft.com/office/powerpoint/2010/main" val="410627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34819"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2753860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34819"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3822371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sv-SE" smtClean="0"/>
          </a:p>
        </p:txBody>
      </p:sp>
    </p:spTree>
    <p:extLst>
      <p:ext uri="{BB962C8B-B14F-4D97-AF65-F5344CB8AC3E}">
        <p14:creationId xmlns:p14="http://schemas.microsoft.com/office/powerpoint/2010/main" val="936806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sv-SE" smtClean="0"/>
          </a:p>
        </p:txBody>
      </p:sp>
    </p:spTree>
    <p:extLst>
      <p:ext uri="{BB962C8B-B14F-4D97-AF65-F5344CB8AC3E}">
        <p14:creationId xmlns:p14="http://schemas.microsoft.com/office/powerpoint/2010/main" val="2391740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sv-SE" kern="0" dirty="0" err="1" smtClean="0">
                <a:latin typeface="Courier New" panose="02070309020205020404" pitchFamily="49" charset="0"/>
                <a:cs typeface="Courier New" panose="02070309020205020404" pitchFamily="49" charset="0"/>
              </a:rPr>
              <a:t>create</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proc</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usp_CheckUserPwd</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Username</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varchar</a:t>
            </a:r>
            <a:r>
              <a:rPr lang="sv-SE" kern="0" dirty="0" smtClean="0">
                <a:latin typeface="Courier New" panose="02070309020205020404" pitchFamily="49" charset="0"/>
                <a:cs typeface="Courier New" panose="02070309020205020404" pitchFamily="49" charset="0"/>
              </a:rPr>
              <a:t>(50), @</a:t>
            </a:r>
            <a:r>
              <a:rPr lang="sv-SE" kern="0" dirty="0" err="1" smtClean="0">
                <a:latin typeface="Courier New" panose="02070309020205020404" pitchFamily="49" charset="0"/>
                <a:cs typeface="Courier New" panose="02070309020205020404" pitchFamily="49" charset="0"/>
              </a:rPr>
              <a:t>Password</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varchar</a:t>
            </a:r>
            <a:r>
              <a:rPr lang="sv-SE" kern="0" dirty="0" smtClean="0">
                <a:latin typeface="Courier New" panose="02070309020205020404" pitchFamily="49" charset="0"/>
                <a:cs typeface="Courier New" panose="02070309020205020404" pitchFamily="49" charset="0"/>
              </a:rPr>
              <a:t>(50))</a:t>
            </a:r>
          </a:p>
          <a:p>
            <a:pPr marL="0" indent="0">
              <a:buNone/>
            </a:pPr>
            <a:r>
              <a:rPr lang="sv-SE" kern="0" dirty="0" smtClean="0">
                <a:latin typeface="Courier New" panose="02070309020205020404" pitchFamily="49" charset="0"/>
                <a:cs typeface="Courier New" panose="02070309020205020404" pitchFamily="49" charset="0"/>
              </a:rPr>
              <a:t>as</a:t>
            </a:r>
          </a:p>
          <a:p>
            <a:pPr marL="0" indent="0">
              <a:buNone/>
            </a:pPr>
            <a:r>
              <a:rPr lang="sv-SE" kern="0" dirty="0" err="1" smtClean="0">
                <a:latin typeface="Courier New" panose="02070309020205020404" pitchFamily="49" charset="0"/>
                <a:cs typeface="Courier New" panose="02070309020205020404" pitchFamily="49" charset="0"/>
              </a:rPr>
              <a:t>declare</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EmpID</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smallint</a:t>
            </a:r>
            <a:endParaRPr lang="sv-SE" kern="0" dirty="0" smtClean="0">
              <a:latin typeface="Courier New" panose="02070309020205020404" pitchFamily="49" charset="0"/>
              <a:cs typeface="Courier New" panose="02070309020205020404" pitchFamily="49" charset="0"/>
            </a:endParaRPr>
          </a:p>
          <a:p>
            <a:pPr marL="0" indent="0">
              <a:buNone/>
            </a:pPr>
            <a:r>
              <a:rPr lang="sv-SE" kern="0" dirty="0" err="1" smtClean="0">
                <a:latin typeface="Courier New" panose="02070309020205020404" pitchFamily="49" charset="0"/>
                <a:cs typeface="Courier New" panose="02070309020205020404" pitchFamily="49" charset="0"/>
              </a:rPr>
              <a:t>declare</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FoundUsername</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varchar</a:t>
            </a:r>
            <a:r>
              <a:rPr lang="sv-SE" kern="0" dirty="0" smtClean="0">
                <a:latin typeface="Courier New" panose="02070309020205020404" pitchFamily="49" charset="0"/>
                <a:cs typeface="Courier New" panose="02070309020205020404" pitchFamily="49" charset="0"/>
              </a:rPr>
              <a:t>(50) </a:t>
            </a:r>
          </a:p>
          <a:p>
            <a:pPr marL="0" indent="0">
              <a:buNone/>
            </a:pPr>
            <a:r>
              <a:rPr lang="sv-SE" kern="0" dirty="0" err="1" smtClean="0">
                <a:latin typeface="Courier New" panose="02070309020205020404" pitchFamily="49" charset="0"/>
                <a:cs typeface="Courier New" panose="02070309020205020404" pitchFamily="49" charset="0"/>
              </a:rPr>
              <a:t>declare</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FoundPassword</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varchar</a:t>
            </a:r>
            <a:r>
              <a:rPr lang="sv-SE" kern="0" dirty="0" smtClean="0">
                <a:latin typeface="Courier New" panose="02070309020205020404" pitchFamily="49" charset="0"/>
                <a:cs typeface="Courier New" panose="02070309020205020404" pitchFamily="49" charset="0"/>
              </a:rPr>
              <a:t>(50) </a:t>
            </a:r>
          </a:p>
          <a:p>
            <a:pPr marL="0" indent="0">
              <a:buNone/>
            </a:pPr>
            <a:endParaRPr lang="sv-SE" kern="0" dirty="0" smtClean="0">
              <a:latin typeface="Courier New" panose="02070309020205020404" pitchFamily="49" charset="0"/>
              <a:cs typeface="Courier New" panose="02070309020205020404" pitchFamily="49" charset="0"/>
            </a:endParaRPr>
          </a:p>
          <a:p>
            <a:pPr marL="0" indent="0">
              <a:buNone/>
            </a:pPr>
            <a:r>
              <a:rPr lang="sv-SE" kern="0" dirty="0" err="1" smtClean="0">
                <a:latin typeface="Courier New" panose="02070309020205020404" pitchFamily="49" charset="0"/>
                <a:cs typeface="Courier New" panose="02070309020205020404" pitchFamily="49" charset="0"/>
              </a:rPr>
              <a:t>select</a:t>
            </a:r>
            <a:r>
              <a:rPr lang="sv-SE" kern="0" dirty="0" smtClean="0">
                <a:latin typeface="Courier New" panose="02070309020205020404" pitchFamily="49" charset="0"/>
                <a:cs typeface="Courier New" panose="02070309020205020404" pitchFamily="49" charset="0"/>
              </a:rPr>
              <a:t> </a:t>
            </a:r>
          </a:p>
          <a:p>
            <a:pPr marL="0" indent="0">
              <a:buNone/>
            </a:pPr>
            <a:r>
              <a:rPr lang="sv-SE" kern="0" dirty="0" smtClean="0">
                <a:latin typeface="Courier New" panose="02070309020205020404" pitchFamily="49" charset="0"/>
                <a:cs typeface="Courier New" panose="02070309020205020404" pitchFamily="49" charset="0"/>
              </a:rPr>
              <a:t>@</a:t>
            </a:r>
            <a:r>
              <a:rPr lang="sv-SE" kern="0" dirty="0" err="1" smtClean="0">
                <a:latin typeface="Courier New" panose="02070309020205020404" pitchFamily="49" charset="0"/>
                <a:cs typeface="Courier New" panose="02070309020205020404" pitchFamily="49" charset="0"/>
              </a:rPr>
              <a:t>EmpID</a:t>
            </a:r>
            <a:r>
              <a:rPr lang="sv-SE" kern="0" dirty="0" smtClean="0">
                <a:latin typeface="Courier New" panose="02070309020205020404" pitchFamily="49" charset="0"/>
                <a:cs typeface="Courier New" panose="02070309020205020404" pitchFamily="49" charset="0"/>
              </a:rPr>
              <a:t> = </a:t>
            </a:r>
            <a:r>
              <a:rPr lang="sv-SE" kern="0" dirty="0" err="1" smtClean="0">
                <a:latin typeface="Courier New" panose="02070309020205020404" pitchFamily="49" charset="0"/>
                <a:cs typeface="Courier New" panose="02070309020205020404" pitchFamily="49" charset="0"/>
              </a:rPr>
              <a:t>EmpID</a:t>
            </a:r>
            <a:r>
              <a:rPr lang="sv-SE" kern="0" dirty="0" smtClean="0">
                <a:latin typeface="Courier New" panose="02070309020205020404" pitchFamily="49" charset="0"/>
                <a:cs typeface="Courier New" panose="02070309020205020404" pitchFamily="49" charset="0"/>
              </a:rPr>
              <a:t>,</a:t>
            </a:r>
          </a:p>
          <a:p>
            <a:pPr marL="0" indent="0">
              <a:buNone/>
            </a:pPr>
            <a:r>
              <a:rPr lang="sv-SE" kern="0" dirty="0" smtClean="0">
                <a:latin typeface="Courier New" panose="02070309020205020404" pitchFamily="49" charset="0"/>
                <a:cs typeface="Courier New" panose="02070309020205020404" pitchFamily="49" charset="0"/>
              </a:rPr>
              <a:t>@</a:t>
            </a:r>
            <a:r>
              <a:rPr lang="sv-SE" kern="0" dirty="0" err="1" smtClean="0">
                <a:latin typeface="Courier New" panose="02070309020205020404" pitchFamily="49" charset="0"/>
                <a:cs typeface="Courier New" panose="02070309020205020404" pitchFamily="49" charset="0"/>
              </a:rPr>
              <a:t>FoundUsername</a:t>
            </a:r>
            <a:r>
              <a:rPr lang="sv-SE" kern="0" dirty="0" smtClean="0">
                <a:latin typeface="Courier New" panose="02070309020205020404" pitchFamily="49" charset="0"/>
                <a:cs typeface="Courier New" panose="02070309020205020404" pitchFamily="49" charset="0"/>
              </a:rPr>
              <a:t> = </a:t>
            </a:r>
            <a:r>
              <a:rPr lang="sv-SE" kern="0" dirty="0" err="1" smtClean="0">
                <a:latin typeface="Courier New" panose="02070309020205020404" pitchFamily="49" charset="0"/>
                <a:cs typeface="Courier New" panose="02070309020205020404" pitchFamily="49" charset="0"/>
              </a:rPr>
              <a:t>username</a:t>
            </a:r>
            <a:r>
              <a:rPr lang="sv-SE" kern="0" dirty="0" smtClean="0">
                <a:latin typeface="Courier New" panose="02070309020205020404" pitchFamily="49" charset="0"/>
                <a:cs typeface="Courier New" panose="02070309020205020404" pitchFamily="49" charset="0"/>
              </a:rPr>
              <a:t>, </a:t>
            </a:r>
          </a:p>
          <a:p>
            <a:pPr marL="0" indent="0">
              <a:buNone/>
            </a:pPr>
            <a:r>
              <a:rPr lang="sv-SE" kern="0" dirty="0" smtClean="0">
                <a:latin typeface="Courier New" panose="02070309020205020404" pitchFamily="49" charset="0"/>
                <a:cs typeface="Courier New" panose="02070309020205020404" pitchFamily="49" charset="0"/>
              </a:rPr>
              <a:t>@</a:t>
            </a:r>
            <a:r>
              <a:rPr lang="sv-SE" kern="0" dirty="0" err="1" smtClean="0">
                <a:latin typeface="Courier New" panose="02070309020205020404" pitchFamily="49" charset="0"/>
                <a:cs typeface="Courier New" panose="02070309020205020404" pitchFamily="49" charset="0"/>
              </a:rPr>
              <a:t>FoundPassword</a:t>
            </a:r>
            <a:r>
              <a:rPr lang="sv-SE" kern="0" dirty="0" smtClean="0">
                <a:latin typeface="Courier New" panose="02070309020205020404" pitchFamily="49" charset="0"/>
                <a:cs typeface="Courier New" panose="02070309020205020404" pitchFamily="49" charset="0"/>
              </a:rPr>
              <a:t> = [</a:t>
            </a:r>
            <a:r>
              <a:rPr lang="sv-SE" kern="0" dirty="0" err="1" smtClean="0">
                <a:latin typeface="Courier New" panose="02070309020205020404" pitchFamily="49" charset="0"/>
                <a:cs typeface="Courier New" panose="02070309020205020404" pitchFamily="49" charset="0"/>
              </a:rPr>
              <a:t>password</a:t>
            </a:r>
            <a:r>
              <a:rPr lang="sv-SE" kern="0" dirty="0" smtClean="0">
                <a:latin typeface="Courier New" panose="02070309020205020404" pitchFamily="49" charset="0"/>
                <a:cs typeface="Courier New" panose="02070309020205020404" pitchFamily="49" charset="0"/>
              </a:rPr>
              <a:t>] </a:t>
            </a:r>
          </a:p>
          <a:p>
            <a:pPr marL="0" indent="0">
              <a:buNone/>
            </a:pPr>
            <a:r>
              <a:rPr lang="sv-SE" kern="0" dirty="0" smtClean="0">
                <a:latin typeface="Courier New" panose="02070309020205020404" pitchFamily="49" charset="0"/>
                <a:cs typeface="Courier New" panose="02070309020205020404" pitchFamily="49" charset="0"/>
              </a:rPr>
              <a:t>from </a:t>
            </a:r>
            <a:r>
              <a:rPr lang="sv-SE" kern="0" dirty="0" err="1" smtClean="0">
                <a:latin typeface="Courier New" panose="02070309020205020404" pitchFamily="49" charset="0"/>
                <a:cs typeface="Courier New" panose="02070309020205020404" pitchFamily="49" charset="0"/>
              </a:rPr>
              <a:t>Employee</a:t>
            </a:r>
            <a:endParaRPr lang="sv-SE" kern="0" dirty="0" smtClean="0">
              <a:latin typeface="Courier New" panose="02070309020205020404" pitchFamily="49" charset="0"/>
              <a:cs typeface="Courier New" panose="02070309020205020404" pitchFamily="49" charset="0"/>
            </a:endParaRPr>
          </a:p>
          <a:p>
            <a:pPr marL="0" indent="0">
              <a:buNone/>
            </a:pPr>
            <a:r>
              <a:rPr lang="sv-SE" kern="0" dirty="0" err="1" smtClean="0">
                <a:latin typeface="Courier New" panose="02070309020205020404" pitchFamily="49" charset="0"/>
                <a:cs typeface="Courier New" panose="02070309020205020404" pitchFamily="49" charset="0"/>
              </a:rPr>
              <a:t>where</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username</a:t>
            </a:r>
            <a:r>
              <a:rPr lang="sv-SE" kern="0" dirty="0" smtClean="0">
                <a:latin typeface="Courier New" panose="02070309020205020404" pitchFamily="49" charset="0"/>
                <a:cs typeface="Courier New" panose="02070309020205020404" pitchFamily="49" charset="0"/>
              </a:rPr>
              <a:t> = @</a:t>
            </a:r>
            <a:r>
              <a:rPr lang="sv-SE" kern="0" dirty="0" err="1" smtClean="0">
                <a:latin typeface="Courier New" panose="02070309020205020404" pitchFamily="49" charset="0"/>
                <a:cs typeface="Courier New" panose="02070309020205020404" pitchFamily="49" charset="0"/>
              </a:rPr>
              <a:t>Username</a:t>
            </a:r>
            <a:endParaRPr lang="sv-SE" kern="0" dirty="0" smtClean="0">
              <a:latin typeface="Courier New" panose="02070309020205020404" pitchFamily="49" charset="0"/>
              <a:cs typeface="Courier New" panose="02070309020205020404" pitchFamily="49" charset="0"/>
            </a:endParaRPr>
          </a:p>
          <a:p>
            <a:pPr marL="0" indent="0">
              <a:buNone/>
            </a:pPr>
            <a:endParaRPr lang="sv-SE" kern="0" dirty="0" smtClean="0">
              <a:latin typeface="Courier New" panose="02070309020205020404" pitchFamily="49" charset="0"/>
              <a:cs typeface="Courier New" panose="02070309020205020404" pitchFamily="49" charset="0"/>
            </a:endParaRPr>
          </a:p>
          <a:p>
            <a:pPr marL="0" indent="0">
              <a:buNone/>
            </a:pPr>
            <a:r>
              <a:rPr lang="sv-SE" kern="0" dirty="0" smtClean="0">
                <a:latin typeface="Courier New" panose="02070309020205020404" pitchFamily="49" charset="0"/>
                <a:cs typeface="Courier New" panose="02070309020205020404" pitchFamily="49" charset="0"/>
              </a:rPr>
              <a:t>-- Om inte användaren hittas, returnera '</a:t>
            </a:r>
            <a:r>
              <a:rPr lang="sv-SE" kern="0" dirty="0" err="1" smtClean="0">
                <a:latin typeface="Courier New" panose="02070309020205020404" pitchFamily="49" charset="0"/>
                <a:cs typeface="Courier New" panose="02070309020205020404" pitchFamily="49" charset="0"/>
              </a:rPr>
              <a:t>Wrong</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username</a:t>
            </a:r>
            <a:r>
              <a:rPr lang="sv-SE" kern="0" dirty="0" smtClean="0">
                <a:latin typeface="Courier New" panose="02070309020205020404" pitchFamily="49" charset="0"/>
                <a:cs typeface="Courier New" panose="02070309020205020404" pitchFamily="49" charset="0"/>
              </a:rPr>
              <a:t>'</a:t>
            </a:r>
          </a:p>
          <a:p>
            <a:pPr marL="0" indent="0">
              <a:buNone/>
            </a:pPr>
            <a:r>
              <a:rPr lang="sv-SE" kern="0" dirty="0" err="1" smtClean="0">
                <a:latin typeface="Courier New" panose="02070309020205020404" pitchFamily="49" charset="0"/>
                <a:cs typeface="Courier New" panose="02070309020205020404" pitchFamily="49" charset="0"/>
              </a:rPr>
              <a:t>if</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FoundUsername</a:t>
            </a:r>
            <a:r>
              <a:rPr lang="sv-SE" kern="0" dirty="0" smtClean="0">
                <a:latin typeface="Courier New" panose="02070309020205020404" pitchFamily="49" charset="0"/>
                <a:cs typeface="Courier New" panose="02070309020205020404" pitchFamily="49" charset="0"/>
              </a:rPr>
              <a:t> is </a:t>
            </a:r>
            <a:r>
              <a:rPr lang="sv-SE" kern="0" dirty="0" err="1" smtClean="0">
                <a:latin typeface="Courier New" panose="02070309020205020404" pitchFamily="49" charset="0"/>
                <a:cs typeface="Courier New" panose="02070309020205020404" pitchFamily="49" charset="0"/>
              </a:rPr>
              <a:t>null</a:t>
            </a:r>
            <a:endParaRPr lang="sv-SE" kern="0" dirty="0" smtClean="0">
              <a:latin typeface="Courier New" panose="02070309020205020404" pitchFamily="49" charset="0"/>
              <a:cs typeface="Courier New" panose="02070309020205020404" pitchFamily="49" charset="0"/>
            </a:endParaRPr>
          </a:p>
          <a:p>
            <a:pPr marL="0" indent="0">
              <a:buNone/>
            </a:pPr>
            <a:r>
              <a:rPr lang="sv-SE" kern="0" dirty="0" err="1" smtClean="0">
                <a:latin typeface="Courier New" panose="02070309020205020404" pitchFamily="49" charset="0"/>
                <a:cs typeface="Courier New" panose="02070309020205020404" pitchFamily="49" charset="0"/>
              </a:rPr>
              <a:t>begin</a:t>
            </a:r>
            <a:endParaRPr lang="sv-SE" kern="0" dirty="0" smtClean="0">
              <a:latin typeface="Courier New" panose="02070309020205020404" pitchFamily="49" charset="0"/>
              <a:cs typeface="Courier New" panose="02070309020205020404" pitchFamily="49" charset="0"/>
            </a:endParaRPr>
          </a:p>
          <a:p>
            <a:pPr marL="0" indent="0">
              <a:buNone/>
            </a:pPr>
            <a:r>
              <a:rPr lang="en-US" kern="0" dirty="0" smtClean="0">
                <a:latin typeface="Courier New" panose="02070309020205020404" pitchFamily="49" charset="0"/>
                <a:cs typeface="Courier New" panose="02070309020205020404" pitchFamily="49" charset="0"/>
              </a:rPr>
              <a:t>select 'Wrong Username' as </a:t>
            </a:r>
            <a:r>
              <a:rPr lang="en-US" kern="0" dirty="0" err="1" smtClean="0">
                <a:latin typeface="Courier New" panose="02070309020205020404" pitchFamily="49" charset="0"/>
                <a:cs typeface="Courier New" panose="02070309020205020404" pitchFamily="49" charset="0"/>
              </a:rPr>
              <a:t>Returnvalue</a:t>
            </a:r>
            <a:endParaRPr lang="en-US" kern="0" dirty="0" smtClean="0">
              <a:latin typeface="Courier New" panose="02070309020205020404" pitchFamily="49" charset="0"/>
              <a:cs typeface="Courier New" panose="02070309020205020404" pitchFamily="49" charset="0"/>
            </a:endParaRPr>
          </a:p>
          <a:p>
            <a:pPr marL="0" indent="0">
              <a:buNone/>
            </a:pPr>
            <a:r>
              <a:rPr lang="sv-SE" kern="0" dirty="0" err="1" smtClean="0">
                <a:latin typeface="Courier New" panose="02070309020205020404" pitchFamily="49" charset="0"/>
                <a:cs typeface="Courier New" panose="02070309020205020404" pitchFamily="49" charset="0"/>
              </a:rPr>
              <a:t>return</a:t>
            </a:r>
            <a:endParaRPr lang="sv-SE" kern="0" dirty="0" smtClean="0">
              <a:latin typeface="Courier New" panose="02070309020205020404" pitchFamily="49" charset="0"/>
              <a:cs typeface="Courier New" panose="02070309020205020404" pitchFamily="49" charset="0"/>
            </a:endParaRPr>
          </a:p>
          <a:p>
            <a:pPr marL="0" indent="0">
              <a:buNone/>
            </a:pPr>
            <a:r>
              <a:rPr lang="sv-SE" kern="0" dirty="0" smtClean="0">
                <a:latin typeface="Courier New" panose="02070309020205020404" pitchFamily="49" charset="0"/>
                <a:cs typeface="Courier New" panose="02070309020205020404" pitchFamily="49" charset="0"/>
              </a:rPr>
              <a:t>end</a:t>
            </a:r>
          </a:p>
          <a:p>
            <a:pPr marL="0" indent="0">
              <a:buNone/>
            </a:pPr>
            <a:endParaRPr lang="sv-SE" kern="0" dirty="0" smtClean="0">
              <a:latin typeface="Courier New" panose="02070309020205020404" pitchFamily="49" charset="0"/>
              <a:cs typeface="Courier New" panose="02070309020205020404" pitchFamily="49" charset="0"/>
            </a:endParaRPr>
          </a:p>
          <a:p>
            <a:pPr marL="0" indent="0">
              <a:buNone/>
            </a:pPr>
            <a:r>
              <a:rPr lang="sv-SE" kern="0" dirty="0" smtClean="0">
                <a:latin typeface="Courier New" panose="02070309020205020404" pitchFamily="49" charset="0"/>
                <a:cs typeface="Courier New" panose="02070309020205020404" pitchFamily="49" charset="0"/>
              </a:rPr>
              <a:t>-- Användarnamnet finns, kontrollera lösenordet</a:t>
            </a:r>
          </a:p>
          <a:p>
            <a:pPr marL="0" indent="0">
              <a:buNone/>
            </a:pPr>
            <a:r>
              <a:rPr lang="sv-SE" kern="0" dirty="0" err="1" smtClean="0">
                <a:latin typeface="Courier New" panose="02070309020205020404" pitchFamily="49" charset="0"/>
                <a:cs typeface="Courier New" panose="02070309020205020404" pitchFamily="49" charset="0"/>
              </a:rPr>
              <a:t>if</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Password</a:t>
            </a:r>
            <a:r>
              <a:rPr lang="sv-SE" kern="0" dirty="0" smtClean="0">
                <a:latin typeface="Courier New" panose="02070309020205020404" pitchFamily="49" charset="0"/>
                <a:cs typeface="Courier New" panose="02070309020205020404" pitchFamily="49" charset="0"/>
              </a:rPr>
              <a:t> = @</a:t>
            </a:r>
            <a:r>
              <a:rPr lang="sv-SE" kern="0" dirty="0" err="1" smtClean="0">
                <a:latin typeface="Courier New" panose="02070309020205020404" pitchFamily="49" charset="0"/>
                <a:cs typeface="Courier New" panose="02070309020205020404" pitchFamily="49" charset="0"/>
              </a:rPr>
              <a:t>FoundPassword</a:t>
            </a:r>
            <a:r>
              <a:rPr lang="sv-SE" kern="0" dirty="0" smtClean="0">
                <a:latin typeface="Courier New" panose="02070309020205020404" pitchFamily="49" charset="0"/>
                <a:cs typeface="Courier New" panose="02070309020205020404" pitchFamily="49" charset="0"/>
              </a:rPr>
              <a:t> </a:t>
            </a:r>
          </a:p>
          <a:p>
            <a:pPr marL="0" indent="0">
              <a:buNone/>
            </a:pPr>
            <a:r>
              <a:rPr lang="sv-SE" kern="0" dirty="0" err="1" smtClean="0">
                <a:latin typeface="Courier New" panose="02070309020205020404" pitchFamily="49" charset="0"/>
                <a:cs typeface="Courier New" panose="02070309020205020404" pitchFamily="49" charset="0"/>
              </a:rPr>
              <a:t>select</a:t>
            </a:r>
            <a:r>
              <a:rPr lang="sv-SE" kern="0" dirty="0" smtClean="0">
                <a:latin typeface="Courier New" panose="02070309020205020404" pitchFamily="49" charset="0"/>
                <a:cs typeface="Courier New" panose="02070309020205020404" pitchFamily="49" charset="0"/>
              </a:rPr>
              <a:t> @</a:t>
            </a:r>
            <a:r>
              <a:rPr lang="sv-SE" kern="0" dirty="0" err="1" smtClean="0">
                <a:latin typeface="Courier New" panose="02070309020205020404" pitchFamily="49" charset="0"/>
                <a:cs typeface="Courier New" panose="02070309020205020404" pitchFamily="49" charset="0"/>
              </a:rPr>
              <a:t>EmpID</a:t>
            </a:r>
            <a:r>
              <a:rPr lang="sv-SE" kern="0" dirty="0" smtClean="0">
                <a:latin typeface="Courier New" panose="02070309020205020404" pitchFamily="49" charset="0"/>
                <a:cs typeface="Courier New" panose="02070309020205020404" pitchFamily="49" charset="0"/>
              </a:rPr>
              <a:t> as </a:t>
            </a:r>
            <a:r>
              <a:rPr lang="sv-SE" kern="0" dirty="0" err="1" smtClean="0">
                <a:latin typeface="Courier New" panose="02070309020205020404" pitchFamily="49" charset="0"/>
                <a:cs typeface="Courier New" panose="02070309020205020404" pitchFamily="49" charset="0"/>
              </a:rPr>
              <a:t>Returnvalue</a:t>
            </a:r>
            <a:endParaRPr lang="sv-SE" kern="0" dirty="0" smtClean="0">
              <a:latin typeface="Courier New" panose="02070309020205020404" pitchFamily="49" charset="0"/>
              <a:cs typeface="Courier New" panose="02070309020205020404" pitchFamily="49" charset="0"/>
            </a:endParaRPr>
          </a:p>
          <a:p>
            <a:pPr marL="0" indent="0">
              <a:buNone/>
            </a:pPr>
            <a:r>
              <a:rPr lang="sv-SE" kern="0" dirty="0" err="1" smtClean="0">
                <a:latin typeface="Courier New" panose="02070309020205020404" pitchFamily="49" charset="0"/>
                <a:cs typeface="Courier New" panose="02070309020205020404" pitchFamily="49" charset="0"/>
              </a:rPr>
              <a:t>else</a:t>
            </a:r>
            <a:r>
              <a:rPr lang="sv-SE" kern="0" dirty="0" smtClean="0">
                <a:latin typeface="Courier New" panose="02070309020205020404" pitchFamily="49" charset="0"/>
                <a:cs typeface="Courier New" panose="02070309020205020404" pitchFamily="49" charset="0"/>
              </a:rPr>
              <a:t> </a:t>
            </a:r>
          </a:p>
          <a:p>
            <a:pPr marL="0" indent="0">
              <a:buNone/>
            </a:pPr>
            <a:r>
              <a:rPr lang="en-US" kern="0" dirty="0" smtClean="0">
                <a:latin typeface="Courier New" panose="02070309020205020404" pitchFamily="49" charset="0"/>
                <a:cs typeface="Courier New" panose="02070309020205020404" pitchFamily="49" charset="0"/>
              </a:rPr>
              <a:t>select 'Wrong Password' as </a:t>
            </a:r>
            <a:r>
              <a:rPr lang="en-US" kern="0" dirty="0" err="1" smtClean="0">
                <a:latin typeface="Courier New" panose="02070309020205020404" pitchFamily="49" charset="0"/>
                <a:cs typeface="Courier New" panose="02070309020205020404" pitchFamily="49" charset="0"/>
              </a:rPr>
              <a:t>Returnvalue</a:t>
            </a:r>
            <a:endParaRPr lang="en-US" kern="0" dirty="0" smtClean="0">
              <a:latin typeface="Courier New" panose="02070309020205020404" pitchFamily="49" charset="0"/>
              <a:cs typeface="Courier New" panose="02070309020205020404" pitchFamily="49" charset="0"/>
            </a:endParaRPr>
          </a:p>
          <a:p>
            <a:pPr marL="0" indent="0">
              <a:buNone/>
            </a:pPr>
            <a:r>
              <a:rPr lang="sv-SE" kern="0" dirty="0" smtClean="0">
                <a:latin typeface="Courier New" panose="02070309020205020404" pitchFamily="49" charset="0"/>
                <a:cs typeface="Courier New" panose="02070309020205020404" pitchFamily="49" charset="0"/>
              </a:rPr>
              <a:t>go</a:t>
            </a:r>
          </a:p>
          <a:p>
            <a:pPr marL="0" indent="0">
              <a:buNone/>
            </a:pPr>
            <a:endParaRPr lang="sv-SE" altLang="sv-SE" kern="0" dirty="0" smtClean="0">
              <a:latin typeface="Courier New" panose="02070309020205020404" pitchFamily="49" charset="0"/>
              <a:cs typeface="Courier New" panose="02070309020205020404" pitchFamily="49" charset="0"/>
            </a:endParaRPr>
          </a:p>
          <a:p>
            <a:pPr eaLnBrk="1" hangingPunct="1"/>
            <a:endParaRPr lang="sv-SE" altLang="sv-SE" dirty="0" smtClean="0"/>
          </a:p>
        </p:txBody>
      </p:sp>
    </p:spTree>
    <p:extLst>
      <p:ext uri="{BB962C8B-B14F-4D97-AF65-F5344CB8AC3E}">
        <p14:creationId xmlns:p14="http://schemas.microsoft.com/office/powerpoint/2010/main" val="3579537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24579"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374575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25603"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3156207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sv-SE" smtClean="0"/>
          </a:p>
        </p:txBody>
      </p:sp>
    </p:spTree>
    <p:extLst>
      <p:ext uri="{BB962C8B-B14F-4D97-AF65-F5344CB8AC3E}">
        <p14:creationId xmlns:p14="http://schemas.microsoft.com/office/powerpoint/2010/main" val="3326280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27651"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2529978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28675"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1472399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29699"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3178142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361950" y="895350"/>
            <a:ext cx="6373813" cy="3586163"/>
          </a:xfrm>
          <a:ln w="12700" cap="flat">
            <a:solidFill>
              <a:schemeClr val="tx1"/>
            </a:solidFill>
          </a:ln>
        </p:spPr>
      </p:sp>
      <p:sp>
        <p:nvSpPr>
          <p:cNvPr id="30723" name="Rectangle 3"/>
          <p:cNvSpPr>
            <a:spLocks noGrp="1" noChangeArrowheads="1"/>
          </p:cNvSpPr>
          <p:nvPr>
            <p:ph type="body" idx="1"/>
          </p:nvPr>
        </p:nvSpPr>
        <p:spPr>
          <a:xfrm>
            <a:off x="946150" y="4865688"/>
            <a:ext cx="5207000" cy="4311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00" tIns="46813" rIns="95300" bIns="46813"/>
          <a:lstStyle/>
          <a:p>
            <a:pPr eaLnBrk="1" hangingPunct="1"/>
            <a:endParaRPr lang="sv-SE" altLang="sv-SE" smtClean="0"/>
          </a:p>
        </p:txBody>
      </p:sp>
    </p:spTree>
    <p:extLst>
      <p:ext uri="{BB962C8B-B14F-4D97-AF65-F5344CB8AC3E}">
        <p14:creationId xmlns:p14="http://schemas.microsoft.com/office/powerpoint/2010/main" val="233226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smtClean="0"/>
              <a:t>Klicka här för att ändra format</a:t>
            </a:r>
            <a:endParaRPr lang="sv-SE"/>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smtClean="0"/>
              <a:t>Klicka här för att ändra format på underrubrik i bakgrunden</a:t>
            </a:r>
            <a:endParaRPr lang="sv-SE"/>
          </a:p>
        </p:txBody>
      </p:sp>
      <p:sp>
        <p:nvSpPr>
          <p:cNvPr id="4" name="Platshållare för datum 3"/>
          <p:cNvSpPr>
            <a:spLocks noGrp="1"/>
          </p:cNvSpPr>
          <p:nvPr>
            <p:ph type="dt" sz="half" idx="10"/>
          </p:nvPr>
        </p:nvSpPr>
        <p:spPr/>
        <p:txBody>
          <a:bodyPr/>
          <a:lstStyle/>
          <a:p>
            <a:fld id="{AAA46A59-0E68-4D8A-8311-37B4183460BD}" type="datetimeFigureOut">
              <a:rPr lang="sv-SE" smtClean="0"/>
              <a:t>2020-11-23</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353397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AAA46A59-0E68-4D8A-8311-37B4183460BD}" type="datetimeFigureOut">
              <a:rPr lang="sv-SE" smtClean="0"/>
              <a:t>2020-11-23</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426773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724900" y="365125"/>
            <a:ext cx="2628900" cy="5811838"/>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838200" y="365125"/>
            <a:ext cx="7734300" cy="5811838"/>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AAA46A59-0E68-4D8A-8311-37B4183460BD}" type="datetimeFigureOut">
              <a:rPr lang="sv-SE" smtClean="0"/>
              <a:t>2020-11-23</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924287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 Upptill">
    <p:spTree>
      <p:nvGrpSpPr>
        <p:cNvPr id="1" name=""/>
        <p:cNvGrpSpPr/>
        <p:nvPr/>
      </p:nvGrpSpPr>
      <p:grpSpPr>
        <a:xfrm>
          <a:off x="0" y="0"/>
          <a:ext cx="0" cy="0"/>
          <a:chOff x="0" y="0"/>
          <a:chExt cx="0" cy="0"/>
        </a:xfrm>
      </p:grpSpPr>
      <p:sp>
        <p:nvSpPr>
          <p:cNvPr id="16" name="Shape 16"/>
          <p:cNvSpPr>
            <a:spLocks noGrp="1"/>
          </p:cNvSpPr>
          <p:nvPr>
            <p:ph type="title"/>
          </p:nvPr>
        </p:nvSpPr>
        <p:spPr>
          <a:xfrm>
            <a:off x="2193726" y="1091654"/>
            <a:ext cx="7804549" cy="1138536"/>
          </a:xfrm>
          <a:prstGeom prst="rect">
            <a:avLst/>
          </a:prstGeom>
        </p:spPr>
        <p:txBody>
          <a:bodyPr lIns="0" tIns="0" rIns="0" bIns="0"/>
          <a:lstStyle>
            <a:lvl1pPr>
              <a:defRPr sz="5484"/>
            </a:lvl1pPr>
          </a:lstStyle>
          <a:p>
            <a:pPr lvl="0">
              <a:defRPr sz="1800"/>
            </a:pPr>
            <a:r>
              <a:rPr sz="5484"/>
              <a:t>Titeltext</a:t>
            </a:r>
          </a:p>
        </p:txBody>
      </p:sp>
    </p:spTree>
    <p:extLst>
      <p:ext uri="{BB962C8B-B14F-4D97-AF65-F5344CB8AC3E}">
        <p14:creationId xmlns:p14="http://schemas.microsoft.com/office/powerpoint/2010/main" val="375939485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AAA46A59-0E68-4D8A-8311-37B4183460BD}" type="datetimeFigureOut">
              <a:rPr lang="sv-SE" smtClean="0"/>
              <a:t>2020-11-23</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782569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smtClean="0"/>
              <a:t>Klicka här för att ändra format</a:t>
            </a:r>
            <a:endParaRPr lang="sv-SE"/>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smtClean="0"/>
              <a:t>Klicka här för att ändra format på bakgrundstexten</a:t>
            </a:r>
          </a:p>
        </p:txBody>
      </p:sp>
      <p:sp>
        <p:nvSpPr>
          <p:cNvPr id="4" name="Platshållare för datum 3"/>
          <p:cNvSpPr>
            <a:spLocks noGrp="1"/>
          </p:cNvSpPr>
          <p:nvPr>
            <p:ph type="dt" sz="half" idx="10"/>
          </p:nvPr>
        </p:nvSpPr>
        <p:spPr/>
        <p:txBody>
          <a:bodyPr/>
          <a:lstStyle/>
          <a:p>
            <a:fld id="{AAA46A59-0E68-4D8A-8311-37B4183460BD}" type="datetimeFigureOut">
              <a:rPr lang="sv-SE" smtClean="0"/>
              <a:t>2020-11-23</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187342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838200" y="1825625"/>
            <a:ext cx="5181600" cy="435133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172200" y="1825625"/>
            <a:ext cx="5181600" cy="435133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datum 4"/>
          <p:cNvSpPr>
            <a:spLocks noGrp="1"/>
          </p:cNvSpPr>
          <p:nvPr>
            <p:ph type="dt" sz="half" idx="10"/>
          </p:nvPr>
        </p:nvSpPr>
        <p:spPr/>
        <p:txBody>
          <a:bodyPr/>
          <a:lstStyle/>
          <a:p>
            <a:fld id="{AAA46A59-0E68-4D8A-8311-37B4183460BD}" type="datetimeFigureOut">
              <a:rPr lang="sv-SE" smtClean="0"/>
              <a:t>2020-11-23</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4120737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smtClean="0"/>
              <a:t>Klicka här för att ändra format</a:t>
            </a:r>
            <a:endParaRPr lang="sv-SE"/>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Platshållare för datum 6"/>
          <p:cNvSpPr>
            <a:spLocks noGrp="1"/>
          </p:cNvSpPr>
          <p:nvPr>
            <p:ph type="dt" sz="half" idx="10"/>
          </p:nvPr>
        </p:nvSpPr>
        <p:spPr/>
        <p:txBody>
          <a:bodyPr/>
          <a:lstStyle/>
          <a:p>
            <a:fld id="{AAA46A59-0E68-4D8A-8311-37B4183460BD}" type="datetimeFigureOut">
              <a:rPr lang="sv-SE" smtClean="0"/>
              <a:t>2020-11-23</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744282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AAA46A59-0E68-4D8A-8311-37B4183460BD}" type="datetimeFigureOut">
              <a:rPr lang="sv-SE" smtClean="0"/>
              <a:t>2020-11-23</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2349025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AAA46A59-0E68-4D8A-8311-37B4183460BD}" type="datetimeFigureOut">
              <a:rPr lang="sv-SE" smtClean="0"/>
              <a:t>2020-11-23</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1099631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sv-SE"/>
          </a:p>
        </p:txBody>
      </p:sp>
      <p:sp>
        <p:nvSpPr>
          <p:cNvPr id="3" name="Platshållare för innehåll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AAA46A59-0E68-4D8A-8311-37B4183460BD}" type="datetimeFigureOut">
              <a:rPr lang="sv-SE" smtClean="0"/>
              <a:t>2020-11-23</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281577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sv-SE"/>
          </a:p>
        </p:txBody>
      </p:sp>
      <p:sp>
        <p:nvSpPr>
          <p:cNvPr id="3" name="Platshållare för bild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AAA46A59-0E68-4D8A-8311-37B4183460BD}" type="datetimeFigureOut">
              <a:rPr lang="sv-SE" smtClean="0"/>
              <a:t>2020-11-23</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461085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smtClean="0"/>
              <a:t>Klicka här för att ändra format</a:t>
            </a:r>
            <a:endParaRPr lang="sv-SE"/>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46A59-0E68-4D8A-8311-37B4183460BD}" type="datetimeFigureOut">
              <a:rPr lang="sv-SE" smtClean="0"/>
              <a:t>2020-11-23</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E590-14A9-417C-A4F7-925C6003695F}" type="slidenum">
              <a:rPr lang="sv-SE" smtClean="0"/>
              <a:t>‹#›</a:t>
            </a:fld>
            <a:endParaRPr lang="sv-SE"/>
          </a:p>
        </p:txBody>
      </p:sp>
    </p:spTree>
    <p:extLst>
      <p:ext uri="{BB962C8B-B14F-4D97-AF65-F5344CB8AC3E}">
        <p14:creationId xmlns:p14="http://schemas.microsoft.com/office/powerpoint/2010/main" val="1724975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jpeg"/><Relationship Id="rId5" Type="http://schemas.openxmlformats.org/officeDocument/2006/relationships/image" Target="../media/image4.png"/><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asted-image.pdf"/>
          <p:cNvPicPr/>
          <p:nvPr/>
        </p:nvPicPr>
        <p:blipFill>
          <a:blip r:embed="rId2">
            <a:extLst/>
          </a:blip>
          <a:stretch>
            <a:fillRect/>
          </a:stretch>
        </p:blipFill>
        <p:spPr>
          <a:xfrm>
            <a:off x="0" y="-171897"/>
            <a:ext cx="12192000" cy="7029897"/>
          </a:xfrm>
          <a:prstGeom prst="rect">
            <a:avLst/>
          </a:prstGeom>
          <a:ln w="3175">
            <a:miter lim="400000"/>
          </a:ln>
        </p:spPr>
      </p:pic>
      <p:sp>
        <p:nvSpPr>
          <p:cNvPr id="36" name="Shape 36"/>
          <p:cNvSpPr/>
          <p:nvPr/>
        </p:nvSpPr>
        <p:spPr>
          <a:xfrm>
            <a:off x="2347342" y="-405605"/>
            <a:ext cx="7497311" cy="7497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3175">
            <a:miter lim="400000"/>
          </a:ln>
          <a:effectLst>
            <a:outerShdw blurRad="25400" dist="12700" dir="5400000" rotWithShape="0">
              <a:srgbClr val="000000">
                <a:alpha val="50000"/>
              </a:srgbClr>
            </a:outerShdw>
          </a:effectLst>
        </p:spPr>
        <p:txBody>
          <a:bodyPr lIns="0" tIns="0" rIns="0" bIns="0" anchor="ctr"/>
          <a:lstStyle/>
          <a:p>
            <a:pPr lvl="0">
              <a:defRPr sz="2200">
                <a:solidFill>
                  <a:srgbClr val="FFFFFF"/>
                </a:solidFill>
              </a:defRPr>
            </a:pPr>
            <a:endParaRPr sz="1547"/>
          </a:p>
        </p:txBody>
      </p:sp>
      <p:sp>
        <p:nvSpPr>
          <p:cNvPr id="37" name="Shape 37"/>
          <p:cNvSpPr>
            <a:spLocks noGrp="1"/>
          </p:cNvSpPr>
          <p:nvPr>
            <p:ph type="title"/>
          </p:nvPr>
        </p:nvSpPr>
        <p:spPr>
          <a:xfrm>
            <a:off x="3336725" y="1351278"/>
            <a:ext cx="5518548" cy="2331722"/>
          </a:xfrm>
          <a:prstGeom prst="rect">
            <a:avLst/>
          </a:prstGeom>
        </p:spPr>
        <p:txBody>
          <a:bodyPr anchor="b">
            <a:normAutofit/>
          </a:bodyPr>
          <a:lstStyle>
            <a:lvl1pPr defTabSz="338327">
              <a:defRPr sz="6660">
                <a:latin typeface="Vollkorn Bold"/>
                <a:ea typeface="Vollkorn Bold"/>
                <a:cs typeface="Vollkorn Bold"/>
                <a:sym typeface="Vollkorn Bold"/>
              </a:defRPr>
            </a:lvl1pPr>
          </a:lstStyle>
          <a:p>
            <a:pPr lvl="0">
              <a:defRPr sz="1800"/>
            </a:pPr>
            <a:r>
              <a:rPr lang="sv-SE" sz="4683" dirty="0"/>
              <a:t>Databashantering, DEVOPS20</a:t>
            </a:r>
            <a:r>
              <a:rPr lang="sv-SE" sz="4683" smtClean="0"/>
              <a:t/>
            </a:r>
            <a:br>
              <a:rPr lang="sv-SE" sz="4683" smtClean="0"/>
            </a:br>
            <a:r>
              <a:rPr lang="sv-SE" sz="4000" smtClean="0">
                <a:solidFill>
                  <a:srgbClr val="FF0000"/>
                </a:solidFill>
              </a:rPr>
              <a:t>Index </a:t>
            </a:r>
            <a:r>
              <a:rPr lang="sv-SE" sz="4000" dirty="0" smtClean="0">
                <a:solidFill>
                  <a:srgbClr val="FF0000"/>
                </a:solidFill>
              </a:rPr>
              <a:t>och SP, </a:t>
            </a:r>
            <a:r>
              <a:rPr lang="sv-SE" sz="4000" dirty="0">
                <a:solidFill>
                  <a:srgbClr val="FF0000"/>
                </a:solidFill>
              </a:rPr>
              <a:t>del </a:t>
            </a:r>
            <a:r>
              <a:rPr lang="sv-SE" sz="4000" dirty="0" smtClean="0">
                <a:solidFill>
                  <a:srgbClr val="FF0000"/>
                </a:solidFill>
              </a:rPr>
              <a:t>6</a:t>
            </a:r>
            <a:r>
              <a:rPr lang="sv-SE" dirty="0" smtClean="0"/>
              <a:t/>
            </a:r>
            <a:br>
              <a:rPr lang="sv-SE" dirty="0" smtClean="0"/>
            </a:br>
            <a:r>
              <a:rPr lang="sv-SE" dirty="0" smtClean="0"/>
              <a:t/>
            </a:r>
            <a:br>
              <a:rPr lang="sv-SE" dirty="0" smtClean="0"/>
            </a:br>
            <a:r>
              <a:rPr lang="sv-SE" dirty="0" smtClean="0"/>
              <a:t>Utbildare: Mikael Lönnroos</a:t>
            </a:r>
            <a:endParaRPr sz="4683" dirty="0"/>
          </a:p>
        </p:txBody>
      </p:sp>
      <p:pic>
        <p:nvPicPr>
          <p:cNvPr id="38" name="Nackademin svart.jpg"/>
          <p:cNvPicPr/>
          <p:nvPr/>
        </p:nvPicPr>
        <p:blipFill>
          <a:blip r:embed="rId4">
            <a:extLst/>
          </a:blip>
          <a:stretch>
            <a:fillRect/>
          </a:stretch>
        </p:blipFill>
        <p:spPr>
          <a:xfrm>
            <a:off x="4331915" y="4663192"/>
            <a:ext cx="3528163" cy="404872"/>
          </a:xfrm>
          <a:prstGeom prst="rect">
            <a:avLst/>
          </a:prstGeom>
          <a:ln w="3175">
            <a:miter lim="400000"/>
          </a:ln>
        </p:spPr>
      </p:pic>
    </p:spTree>
    <p:extLst>
      <p:ext uri="{BB962C8B-B14F-4D97-AF65-F5344CB8AC3E}">
        <p14:creationId xmlns:p14="http://schemas.microsoft.com/office/powerpoint/2010/main" val="1193010865"/>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Tänkvärt om Index (1)</a:t>
            </a:r>
          </a:p>
        </p:txBody>
      </p:sp>
      <p:sp>
        <p:nvSpPr>
          <p:cNvPr id="11267" name="Rectangle 3"/>
          <p:cNvSpPr>
            <a:spLocks noGrp="1" noChangeArrowheads="1"/>
          </p:cNvSpPr>
          <p:nvPr>
            <p:ph type="body" idx="1"/>
          </p:nvPr>
        </p:nvSpPr>
        <p:spPr>
          <a:xfrm>
            <a:off x="1343026" y="1844675"/>
            <a:ext cx="8137525" cy="4248150"/>
          </a:xfrm>
          <a:noFill/>
        </p:spPr>
        <p:txBody>
          <a:bodyPr vert="horz" lIns="92075" tIns="46038" rIns="92075" bIns="46038" rtlCol="0">
            <a:normAutofit/>
          </a:bodyPr>
          <a:lstStyle/>
          <a:p>
            <a:pPr eaLnBrk="1" hangingPunct="1"/>
            <a:r>
              <a:rPr lang="sv-SE" altLang="sv-SE" smtClean="0"/>
              <a:t>Att tänka på vid användning av Index:</a:t>
            </a:r>
          </a:p>
          <a:p>
            <a:pPr lvl="1" eaLnBrk="1" hangingPunct="1"/>
            <a:r>
              <a:rPr lang="sv-SE" altLang="sv-SE" smtClean="0"/>
              <a:t>För små tabeller medför index ingen snabbare sökning</a:t>
            </a:r>
          </a:p>
          <a:p>
            <a:pPr lvl="1" eaLnBrk="1" hangingPunct="1"/>
            <a:r>
              <a:rPr lang="sv-SE" altLang="sv-SE" smtClean="0"/>
              <a:t>Index kommer till sin bästa fördel när de kolumner som har indexerats har en stor variation av data</a:t>
            </a:r>
          </a:p>
          <a:p>
            <a:pPr lvl="1" eaLnBrk="1" hangingPunct="1"/>
            <a:r>
              <a:rPr lang="sv-SE" altLang="sv-SE" smtClean="0"/>
              <a:t>Index kan optimera frågor när dessa frågor returnerar en mindre mängd av data (en god regel är mindre än 25% av data). Vid högre träffprocent är index onödigt. </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21420969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Tänkvärt om Index (2)</a:t>
            </a:r>
          </a:p>
        </p:txBody>
      </p:sp>
      <p:sp>
        <p:nvSpPr>
          <p:cNvPr id="12291" name="Rectangle 3"/>
          <p:cNvSpPr>
            <a:spLocks noGrp="1" noChangeArrowheads="1"/>
          </p:cNvSpPr>
          <p:nvPr>
            <p:ph type="body" idx="1"/>
          </p:nvPr>
        </p:nvSpPr>
        <p:spPr>
          <a:xfrm>
            <a:off x="1343026" y="1844676"/>
            <a:ext cx="8137525" cy="4392613"/>
          </a:xfrm>
          <a:noFill/>
        </p:spPr>
        <p:txBody>
          <a:bodyPr vert="horz" lIns="92075" tIns="46038" rIns="92075" bIns="46038" rtlCol="0">
            <a:normAutofit/>
          </a:bodyPr>
          <a:lstStyle/>
          <a:p>
            <a:pPr eaLnBrk="1" hangingPunct="1"/>
            <a:r>
              <a:rPr lang="sv-SE" altLang="sv-SE" smtClean="0"/>
              <a:t>Att tänka på vid användning av Index:</a:t>
            </a:r>
          </a:p>
          <a:p>
            <a:pPr lvl="1" eaLnBrk="1" hangingPunct="1"/>
            <a:r>
              <a:rPr lang="sv-SE" altLang="sv-SE" smtClean="0"/>
              <a:t>Index kan öka hastigheten vid SELECT. Däremot går INSERT, UPDATE och DELETE långsammare.</a:t>
            </a:r>
          </a:p>
          <a:p>
            <a:pPr lvl="1" eaLnBrk="1" hangingPunct="1"/>
            <a:r>
              <a:rPr lang="sv-SE" altLang="sv-SE" smtClean="0"/>
              <a:t>Index tar upp utrymme i din databas. Om du använder ett databassystem som tillåter dig att hantera det diskutrymme som din databas använder, så som MS SQL Server och Oracle, räkna med storleken av index när du planerar din databas.</a:t>
            </a:r>
          </a:p>
          <a:p>
            <a:pPr lvl="1" eaLnBrk="1" hangingPunct="1"/>
            <a:r>
              <a:rPr lang="sv-SE" altLang="sv-SE" smtClean="0"/>
              <a:t>Indexera alltid kolumner som används för kopplingar mellan tabeller. Detta ger kortare söktider.</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1788998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Tänkvärt om Index (3)</a:t>
            </a:r>
          </a:p>
        </p:txBody>
      </p:sp>
      <p:sp>
        <p:nvSpPr>
          <p:cNvPr id="13315" name="Rectangle 3"/>
          <p:cNvSpPr>
            <a:spLocks noGrp="1" noChangeArrowheads="1"/>
          </p:cNvSpPr>
          <p:nvPr>
            <p:ph type="body" idx="1"/>
          </p:nvPr>
        </p:nvSpPr>
        <p:spPr>
          <a:xfrm>
            <a:off x="1343026" y="1844676"/>
            <a:ext cx="8137525" cy="3960813"/>
          </a:xfrm>
          <a:noFill/>
        </p:spPr>
        <p:txBody>
          <a:bodyPr vert="horz" lIns="92075" tIns="46038" rIns="92075" bIns="46038" rtlCol="0">
            <a:normAutofit/>
          </a:bodyPr>
          <a:lstStyle/>
          <a:p>
            <a:pPr eaLnBrk="1" hangingPunct="1"/>
            <a:r>
              <a:rPr lang="sv-SE" altLang="sv-SE" smtClean="0"/>
              <a:t>Att tänka på vid användning av Index:</a:t>
            </a:r>
          </a:p>
          <a:p>
            <a:pPr lvl="1" eaLnBrk="1" hangingPunct="1"/>
            <a:r>
              <a:rPr lang="sv-SE" altLang="sv-SE" smtClean="0"/>
              <a:t>De flesta databaser tillåter dig inte att använda index på en vy, använd i stället ORDER BY i den SELECT-sats som använder vyn i kombination med index på den tabell som vyn definierats mot.</a:t>
            </a:r>
          </a:p>
          <a:p>
            <a:pPr lvl="1" eaLnBrk="1" hangingPunct="1"/>
            <a:r>
              <a:rPr lang="sv-SE" altLang="sv-SE" smtClean="0"/>
              <a:t>Indexera inte kolumner som ofta uppdateras vid tidskritiska uppdateringar. Tidsåtgången vid uppdatering av index kan överstiga insparade söktider.</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06066961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Sammansatt index</a:t>
            </a:r>
          </a:p>
        </p:txBody>
      </p:sp>
      <p:sp>
        <p:nvSpPr>
          <p:cNvPr id="14339" name="Rectangle 3"/>
          <p:cNvSpPr>
            <a:spLocks noChangeArrowheads="1"/>
          </p:cNvSpPr>
          <p:nvPr/>
        </p:nvSpPr>
        <p:spPr bwMode="auto">
          <a:xfrm>
            <a:off x="1343025" y="1844676"/>
            <a:ext cx="8610600" cy="42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85738" indent="-185738" eaLnBrk="0" hangingPunct="0">
              <a:tabLst>
                <a:tab pos="357188" algn="l"/>
              </a:tabLst>
              <a:defRPr sz="2400">
                <a:solidFill>
                  <a:schemeClr val="tx1"/>
                </a:solidFill>
                <a:latin typeface="Times New Roman" panose="02020603050405020304" pitchFamily="18" charset="0"/>
              </a:defRPr>
            </a:lvl1pPr>
            <a:lvl2pPr marL="742950" indent="-285750" eaLnBrk="0" hangingPunct="0">
              <a:tabLst>
                <a:tab pos="357188" algn="l"/>
              </a:tabLst>
              <a:defRPr sz="2400">
                <a:solidFill>
                  <a:schemeClr val="tx1"/>
                </a:solidFill>
                <a:latin typeface="Times New Roman" panose="02020603050405020304" pitchFamily="18" charset="0"/>
              </a:defRPr>
            </a:lvl2pPr>
            <a:lvl3pPr marL="1143000" indent="-228600" eaLnBrk="0" hangingPunct="0">
              <a:tabLst>
                <a:tab pos="357188" algn="l"/>
              </a:tabLst>
              <a:defRPr sz="2400">
                <a:solidFill>
                  <a:schemeClr val="tx1"/>
                </a:solidFill>
                <a:latin typeface="Times New Roman" panose="02020603050405020304" pitchFamily="18" charset="0"/>
              </a:defRPr>
            </a:lvl3pPr>
            <a:lvl4pPr marL="1600200" indent="-228600" eaLnBrk="0" hangingPunct="0">
              <a:tabLst>
                <a:tab pos="357188" algn="l"/>
              </a:tabLst>
              <a:defRPr sz="2400">
                <a:solidFill>
                  <a:schemeClr val="tx1"/>
                </a:solidFill>
                <a:latin typeface="Times New Roman" panose="02020603050405020304" pitchFamily="18" charset="0"/>
              </a:defRPr>
            </a:lvl4pPr>
            <a:lvl5pPr marL="2057400" indent="-228600" eaLnBrk="0" hangingPunct="0">
              <a:tabLst>
                <a:tab pos="357188"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57188"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57188"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57188"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57188" algn="l"/>
              </a:tabLst>
              <a:defRPr sz="2400">
                <a:solidFill>
                  <a:schemeClr val="tx1"/>
                </a:solidFill>
                <a:latin typeface="Times New Roman" panose="02020603050405020304" pitchFamily="18" charset="0"/>
              </a:defRPr>
            </a:lvl9pPr>
          </a:lstStyle>
          <a:p>
            <a:pPr>
              <a:lnSpc>
                <a:spcPct val="95000"/>
              </a:lnSpc>
              <a:spcBef>
                <a:spcPct val="35000"/>
              </a:spcBef>
              <a:buClr>
                <a:srgbClr val="BD1220"/>
              </a:buClr>
              <a:buFontTx/>
              <a:buChar char="•"/>
            </a:pPr>
            <a:r>
              <a:rPr lang="sv-SE" altLang="sv-SE" sz="2200">
                <a:latin typeface="Arial" panose="020B0604020202020204" pitchFamily="34" charset="0"/>
              </a:rPr>
              <a:t>Ett sammansatt index används vid utsökning endast om alla kolumnerna används i WHERE-villkoret, eller om den eller de kolumner som används i WHERE-villkoret definierats i motsvarande ordning i index.</a:t>
            </a:r>
            <a:br>
              <a:rPr lang="sv-SE" altLang="sv-SE" sz="2200">
                <a:latin typeface="Arial" panose="020B0604020202020204" pitchFamily="34" charset="0"/>
              </a:rPr>
            </a:br>
            <a:endParaRPr lang="sv-SE" altLang="sv-SE" sz="2200">
              <a:latin typeface="Arial" panose="020B0604020202020204" pitchFamily="34" charset="0"/>
            </a:endParaRPr>
          </a:p>
          <a:p>
            <a:pPr>
              <a:lnSpc>
                <a:spcPct val="95000"/>
              </a:lnSpc>
              <a:spcBef>
                <a:spcPct val="35000"/>
              </a:spcBef>
              <a:buClr>
                <a:srgbClr val="BD1220"/>
              </a:buClr>
            </a:pPr>
            <a:r>
              <a:rPr lang="sv-SE" altLang="sv-SE" sz="1600">
                <a:latin typeface="Courier New" panose="02070309020205020404" pitchFamily="49" charset="0"/>
              </a:rPr>
              <a:t>	CREATE INDEX ID_INDEX ON KONTPLAN(SALDO, KONTO)</a:t>
            </a:r>
          </a:p>
          <a:p>
            <a:pPr>
              <a:lnSpc>
                <a:spcPct val="95000"/>
              </a:lnSpc>
              <a:spcBef>
                <a:spcPct val="35000"/>
              </a:spcBef>
              <a:buClr>
                <a:srgbClr val="BD1220"/>
              </a:buClr>
            </a:pPr>
            <a:r>
              <a:rPr lang="sv-SE" altLang="sv-SE" sz="1600">
                <a:latin typeface="Courier New" panose="02070309020205020404" pitchFamily="49" charset="0"/>
              </a:rPr>
              <a:t/>
            </a:r>
            <a:br>
              <a:rPr lang="sv-SE" altLang="sv-SE" sz="1600">
                <a:latin typeface="Courier New" panose="02070309020205020404" pitchFamily="49" charset="0"/>
              </a:rPr>
            </a:br>
            <a:r>
              <a:rPr lang="sv-SE" altLang="sv-SE" sz="1600">
                <a:latin typeface="Courier New" panose="02070309020205020404" pitchFamily="49" charset="0"/>
              </a:rPr>
              <a:t>SELECT * FROM KONTPLAN</a:t>
            </a:r>
            <a:br>
              <a:rPr lang="sv-SE" altLang="sv-SE" sz="1600">
                <a:latin typeface="Courier New" panose="02070309020205020404" pitchFamily="49" charset="0"/>
              </a:rPr>
            </a:br>
            <a:r>
              <a:rPr lang="sv-SE" altLang="sv-SE" sz="1600">
                <a:latin typeface="Courier New" panose="02070309020205020404" pitchFamily="49" charset="0"/>
              </a:rPr>
              <a:t>WHERE SALDO = 200000</a:t>
            </a:r>
            <a:br>
              <a:rPr lang="sv-SE" altLang="sv-SE" sz="1600">
                <a:latin typeface="Courier New" panose="02070309020205020404" pitchFamily="49" charset="0"/>
              </a:rPr>
            </a:br>
            <a:r>
              <a:rPr lang="sv-SE" altLang="sv-SE" sz="1600">
                <a:latin typeface="Courier New" panose="02070309020205020404" pitchFamily="49" charset="0"/>
              </a:rPr>
              <a:t>AND KONTO = 3000</a:t>
            </a:r>
          </a:p>
          <a:p>
            <a:pPr>
              <a:lnSpc>
                <a:spcPct val="95000"/>
              </a:lnSpc>
              <a:spcBef>
                <a:spcPct val="35000"/>
              </a:spcBef>
              <a:buClr>
                <a:srgbClr val="BD1220"/>
              </a:buClr>
            </a:pPr>
            <a:endParaRPr lang="sv-SE" altLang="sv-SE" sz="1600">
              <a:latin typeface="Courier New" panose="02070309020205020404" pitchFamily="49" charset="0"/>
            </a:endParaRPr>
          </a:p>
          <a:p>
            <a:pPr>
              <a:lnSpc>
                <a:spcPct val="95000"/>
              </a:lnSpc>
              <a:spcBef>
                <a:spcPct val="35000"/>
              </a:spcBef>
              <a:buClr>
                <a:srgbClr val="BD1220"/>
              </a:buClr>
            </a:pPr>
            <a:r>
              <a:rPr lang="sv-SE" altLang="sv-SE" sz="1600">
                <a:latin typeface="Courier New" panose="02070309020205020404" pitchFamily="49" charset="0"/>
              </a:rPr>
              <a:t>          KONTO NAMN               SALDO </a:t>
            </a:r>
            <a:br>
              <a:rPr lang="sv-SE" altLang="sv-SE" sz="1600">
                <a:latin typeface="Courier New" panose="02070309020205020404" pitchFamily="49" charset="0"/>
              </a:rPr>
            </a:br>
            <a:r>
              <a:rPr lang="sv-SE" altLang="sv-SE" sz="1600">
                <a:latin typeface="Courier New" panose="02070309020205020404" pitchFamily="49" charset="0"/>
              </a:rPr>
              <a:t>   ------------ ------------ -----------</a:t>
            </a:r>
          </a:p>
          <a:p>
            <a:pPr>
              <a:lnSpc>
                <a:spcPct val="95000"/>
              </a:lnSpc>
              <a:spcBef>
                <a:spcPct val="35000"/>
              </a:spcBef>
              <a:buClr>
                <a:srgbClr val="BD1220"/>
              </a:buClr>
            </a:pPr>
            <a:r>
              <a:rPr lang="sv-SE" altLang="sv-SE" sz="1600">
                <a:latin typeface="Courier New" panose="02070309020205020404" pitchFamily="49" charset="0"/>
              </a:rPr>
              <a:t>           3000 VATTEN            200000</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14203349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Unikt sammansatt Index</a:t>
            </a:r>
          </a:p>
        </p:txBody>
      </p:sp>
      <p:sp>
        <p:nvSpPr>
          <p:cNvPr id="15363" name="Rectangle 3"/>
          <p:cNvSpPr>
            <a:spLocks noGrp="1" noChangeArrowheads="1"/>
          </p:cNvSpPr>
          <p:nvPr>
            <p:ph type="body" idx="1"/>
          </p:nvPr>
        </p:nvSpPr>
        <p:spPr>
          <a:xfrm>
            <a:off x="1343026" y="1844675"/>
            <a:ext cx="8137525" cy="4114800"/>
          </a:xfrm>
          <a:noFill/>
        </p:spPr>
        <p:txBody>
          <a:bodyPr vert="horz" lIns="92075" tIns="46038" rIns="92075" bIns="46038" rtlCol="0">
            <a:normAutofit/>
          </a:bodyPr>
          <a:lstStyle/>
          <a:p>
            <a:pPr eaLnBrk="1" hangingPunct="1">
              <a:lnSpc>
                <a:spcPct val="95000"/>
              </a:lnSpc>
            </a:pPr>
            <a:r>
              <a:rPr lang="sv-SE" altLang="sv-SE" smtClean="0"/>
              <a:t>Ett unikt sammansatt index innebär att kombinationen av de indexerade kolumnerna måste vara unik</a:t>
            </a:r>
            <a:br>
              <a:rPr lang="sv-SE" altLang="sv-SE" smtClean="0"/>
            </a:br>
            <a:r>
              <a:rPr lang="sv-SE" altLang="sv-SE" smtClean="0"/>
              <a:t/>
            </a:r>
            <a:br>
              <a:rPr lang="sv-SE" altLang="sv-SE" smtClean="0"/>
            </a:br>
            <a:r>
              <a:rPr lang="sv-SE" altLang="sv-SE" sz="900"/>
              <a:t/>
            </a:r>
            <a:br>
              <a:rPr lang="sv-SE" altLang="sv-SE" sz="900"/>
            </a:br>
            <a:r>
              <a:rPr lang="sv-SE" altLang="sv-SE" smtClean="0">
                <a:latin typeface="Courier New" panose="02070309020205020404" pitchFamily="49" charset="0"/>
              </a:rPr>
              <a:t>CREATE UNIQUE INDEX IDX_PersNr</a:t>
            </a:r>
            <a:br>
              <a:rPr lang="sv-SE" altLang="sv-SE" smtClean="0">
                <a:latin typeface="Courier New" panose="02070309020205020404" pitchFamily="49" charset="0"/>
              </a:rPr>
            </a:br>
            <a:r>
              <a:rPr lang="sv-SE" altLang="sv-SE" smtClean="0">
                <a:latin typeface="Courier New" panose="02070309020205020404" pitchFamily="49" charset="0"/>
              </a:rPr>
              <a:t>	ON Anst(Födelsedag, FyraSista)</a:t>
            </a:r>
            <a:br>
              <a:rPr lang="sv-SE" altLang="sv-SE" smtClean="0">
                <a:latin typeface="Courier New" panose="02070309020205020404" pitchFamily="49" charset="0"/>
              </a:rPr>
            </a:br>
            <a:r>
              <a:rPr lang="sv-SE" altLang="sv-SE" sz="1600">
                <a:latin typeface="Courier New" panose="02070309020205020404" pitchFamily="49" charset="0"/>
              </a:rPr>
              <a:t/>
            </a:r>
            <a:br>
              <a:rPr lang="sv-SE" altLang="sv-SE" sz="1600">
                <a:latin typeface="Courier New" panose="02070309020205020404" pitchFamily="49" charset="0"/>
              </a:rPr>
            </a:br>
            <a:endParaRPr lang="sv-SE" altLang="sv-SE" sz="1600">
              <a:latin typeface="Courier New" panose="02070309020205020404" pitchFamily="49" charset="0"/>
            </a:endParaRP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412594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Index i omvänd ordning</a:t>
            </a:r>
          </a:p>
        </p:txBody>
      </p:sp>
      <p:sp>
        <p:nvSpPr>
          <p:cNvPr id="16387" name="Rectangle 3"/>
          <p:cNvSpPr>
            <a:spLocks noChangeArrowheads="1"/>
          </p:cNvSpPr>
          <p:nvPr/>
        </p:nvSpPr>
        <p:spPr bwMode="auto">
          <a:xfrm>
            <a:off x="1343025" y="1844676"/>
            <a:ext cx="8610600"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85738" indent="-185738"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BD1220"/>
              </a:buClr>
              <a:buFontTx/>
              <a:buChar char="•"/>
            </a:pPr>
            <a:r>
              <a:rPr lang="sv-SE" altLang="sv-SE">
                <a:latin typeface="Arial" panose="020B0604020202020204" pitchFamily="34" charset="0"/>
              </a:rPr>
              <a:t>DESC innebär att indexet skapas i omvänd ordning, </a:t>
            </a:r>
            <a:br>
              <a:rPr lang="sv-SE" altLang="sv-SE">
                <a:latin typeface="Arial" panose="020B0604020202020204" pitchFamily="34" charset="0"/>
              </a:rPr>
            </a:br>
            <a:r>
              <a:rPr lang="sv-SE" altLang="sv-SE">
                <a:latin typeface="Arial" panose="020B0604020202020204" pitchFamily="34" charset="0"/>
              </a:rPr>
              <a:t>vilket är användbart om man oftast sorterar fallande.</a:t>
            </a:r>
          </a:p>
          <a:p>
            <a:pPr>
              <a:buClr>
                <a:srgbClr val="BD1220"/>
              </a:buClr>
            </a:pPr>
            <a:r>
              <a:rPr lang="sv-SE" altLang="sv-SE" sz="1600">
                <a:latin typeface="Courier New" panose="02070309020205020404" pitchFamily="49" charset="0"/>
              </a:rPr>
              <a:t>	</a:t>
            </a:r>
          </a:p>
          <a:p>
            <a:pPr>
              <a:buClr>
                <a:srgbClr val="BD1220"/>
              </a:buClr>
            </a:pPr>
            <a:r>
              <a:rPr lang="sv-SE" altLang="sv-SE" sz="1600">
                <a:latin typeface="Courier New" panose="02070309020205020404" pitchFamily="49" charset="0"/>
              </a:rPr>
              <a:t>	CREATE INDEX ID_INDEX ON KONTPLAN(SALDO DESC)</a:t>
            </a:r>
          </a:p>
          <a:p>
            <a:pPr>
              <a:buClr>
                <a:srgbClr val="BD1220"/>
              </a:buClr>
            </a:pPr>
            <a:r>
              <a:rPr lang="sv-SE" altLang="sv-SE" sz="1600">
                <a:latin typeface="Courier New" panose="02070309020205020404" pitchFamily="49" charset="0"/>
              </a:rPr>
              <a:t>	SELECT *</a:t>
            </a:r>
          </a:p>
          <a:p>
            <a:pPr>
              <a:buClr>
                <a:srgbClr val="BD1220"/>
              </a:buClr>
            </a:pPr>
            <a:r>
              <a:rPr lang="sv-SE" altLang="sv-SE" sz="1600">
                <a:latin typeface="Courier New" panose="02070309020205020404" pitchFamily="49" charset="0"/>
              </a:rPr>
              <a:t>   FROM KONTON</a:t>
            </a:r>
            <a:br>
              <a:rPr lang="sv-SE" altLang="sv-SE" sz="1600">
                <a:latin typeface="Courier New" panose="02070309020205020404" pitchFamily="49" charset="0"/>
              </a:rPr>
            </a:br>
            <a:r>
              <a:rPr lang="sv-SE" altLang="sv-SE" sz="1600">
                <a:latin typeface="Courier New" panose="02070309020205020404" pitchFamily="49" charset="0"/>
              </a:rPr>
              <a:t>   ORDER BY SALDO DESC</a:t>
            </a:r>
          </a:p>
          <a:p>
            <a:pPr>
              <a:buClr>
                <a:srgbClr val="BD1220"/>
              </a:buClr>
            </a:pPr>
            <a:endParaRPr lang="sv-SE" altLang="sv-SE" sz="1600">
              <a:latin typeface="Courier New" panose="02070309020205020404" pitchFamily="49" charset="0"/>
            </a:endParaRPr>
          </a:p>
          <a:p>
            <a:pPr>
              <a:buClr>
                <a:srgbClr val="BD1220"/>
              </a:buClr>
            </a:pPr>
            <a:r>
              <a:rPr lang="sv-SE" altLang="sv-SE" sz="1600">
                <a:latin typeface="Courier New" panose="02070309020205020404" pitchFamily="49" charset="0"/>
              </a:rPr>
              <a:t>             KONTO NAMN               SALDO </a:t>
            </a:r>
            <a:br>
              <a:rPr lang="sv-SE" altLang="sv-SE" sz="1600">
                <a:latin typeface="Courier New" panose="02070309020205020404" pitchFamily="49" charset="0"/>
              </a:rPr>
            </a:br>
            <a:r>
              <a:rPr lang="sv-SE" altLang="sv-SE" sz="1600">
                <a:latin typeface="Courier New" panose="02070309020205020404" pitchFamily="49" charset="0"/>
              </a:rPr>
              <a:t>   --------------- ------------ -----------</a:t>
            </a:r>
          </a:p>
          <a:p>
            <a:pPr>
              <a:buClr>
                <a:srgbClr val="BD1220"/>
              </a:buClr>
            </a:pPr>
            <a:r>
              <a:rPr lang="sv-SE" altLang="sv-SE" sz="1600">
                <a:latin typeface="Courier New" panose="02070309020205020404" pitchFamily="49" charset="0"/>
              </a:rPr>
              <a:t>              2000 IBM               300000</a:t>
            </a:r>
          </a:p>
          <a:p>
            <a:pPr>
              <a:buClr>
                <a:srgbClr val="BD1220"/>
              </a:buClr>
            </a:pPr>
            <a:r>
              <a:rPr lang="sv-SE" altLang="sv-SE" sz="1600">
                <a:latin typeface="Courier New" panose="02070309020205020404" pitchFamily="49" charset="0"/>
              </a:rPr>
              <a:t>              4000 SKROT             300000</a:t>
            </a:r>
          </a:p>
          <a:p>
            <a:pPr>
              <a:buClr>
                <a:srgbClr val="BD1220"/>
              </a:buClr>
            </a:pPr>
            <a:r>
              <a:rPr lang="sv-SE" altLang="sv-SE" sz="1600">
                <a:latin typeface="Courier New" panose="02070309020205020404" pitchFamily="49" charset="0"/>
              </a:rPr>
              <a:t>              1030 ELBOLAG           200000</a:t>
            </a:r>
          </a:p>
          <a:p>
            <a:pPr>
              <a:buClr>
                <a:srgbClr val="BD1220"/>
              </a:buClr>
            </a:pPr>
            <a:r>
              <a:rPr lang="sv-SE" altLang="sv-SE" sz="1600">
                <a:latin typeface="Courier New" panose="02070309020205020404" pitchFamily="49" charset="0"/>
              </a:rPr>
              <a:t>              3000 VATTEN            200000</a:t>
            </a:r>
          </a:p>
          <a:p>
            <a:pPr>
              <a:buClr>
                <a:srgbClr val="BD1220"/>
              </a:buClr>
            </a:pPr>
            <a:r>
              <a:rPr lang="sv-SE" altLang="sv-SE" sz="1600">
                <a:latin typeface="Courier New" panose="02070309020205020404" pitchFamily="49" charset="0"/>
              </a:rPr>
              <a:t>              1020 TELE AB           125000</a:t>
            </a:r>
          </a:p>
          <a:p>
            <a:pPr>
              <a:buClr>
                <a:srgbClr val="BD1220"/>
              </a:buClr>
            </a:pPr>
            <a:r>
              <a:rPr lang="sv-SE" altLang="sv-SE" sz="1600">
                <a:latin typeface="Courier New" panose="02070309020205020404" pitchFamily="49" charset="0"/>
              </a:rPr>
              <a:t>              2030 RECORD            100000</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407461225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Index på kopplingar</a:t>
            </a:r>
          </a:p>
        </p:txBody>
      </p:sp>
      <p:sp>
        <p:nvSpPr>
          <p:cNvPr id="17411" name="Rectangle 4"/>
          <p:cNvSpPr>
            <a:spLocks noChangeArrowheads="1"/>
          </p:cNvSpPr>
          <p:nvPr/>
        </p:nvSpPr>
        <p:spPr bwMode="auto">
          <a:xfrm>
            <a:off x="1343026" y="1844675"/>
            <a:ext cx="8137525" cy="470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85738" indent="-185738"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BD1220"/>
              </a:buClr>
              <a:buFontTx/>
              <a:buChar char="•"/>
            </a:pPr>
            <a:r>
              <a:rPr lang="sv-SE" altLang="sv-SE">
                <a:latin typeface="Arial" panose="020B0604020202020204" pitchFamily="34" charset="0"/>
              </a:rPr>
              <a:t>Ta för vana att alltid indexera de kolumner som används vid kopplingar. Det ger nästan alltid en ordentlig prestanda-ökning.</a:t>
            </a:r>
          </a:p>
          <a:p>
            <a:pPr>
              <a:buClr>
                <a:srgbClr val="BD1220"/>
              </a:buClr>
            </a:pPr>
            <a:r>
              <a:rPr lang="sv-SE" altLang="sv-SE" sz="1600">
                <a:latin typeface="Courier New" panose="02070309020205020404" pitchFamily="49" charset="0"/>
              </a:rPr>
              <a:t>	</a:t>
            </a:r>
          </a:p>
          <a:p>
            <a:pPr eaLnBrk="1" hangingPunct="1"/>
            <a:r>
              <a:rPr lang="sv-SE" altLang="sv-SE" sz="2000">
                <a:latin typeface="Courier New" panose="02070309020205020404" pitchFamily="49" charset="0"/>
              </a:rPr>
              <a:t>   </a:t>
            </a:r>
            <a:r>
              <a:rPr lang="sv-SE" altLang="sv-SE" sz="2000" noProof="1">
                <a:latin typeface="Courier New" panose="02070309020205020404" pitchFamily="49" charset="0"/>
              </a:rPr>
              <a:t>SELECT Firstname, Lastname, Location</a:t>
            </a:r>
          </a:p>
          <a:p>
            <a:pPr eaLnBrk="1" hangingPunct="1"/>
            <a:r>
              <a:rPr lang="sv-SE" altLang="sv-SE" sz="2000">
                <a:latin typeface="Courier New" panose="02070309020205020404" pitchFamily="49" charset="0"/>
              </a:rPr>
              <a:t>   </a:t>
            </a:r>
            <a:r>
              <a:rPr lang="sv-SE" altLang="sv-SE" sz="2000" noProof="1">
                <a:latin typeface="Courier New" panose="02070309020205020404" pitchFamily="49" charset="0"/>
              </a:rPr>
              <a:t>FROM Employee E INNER JOIN Department D</a:t>
            </a:r>
          </a:p>
          <a:p>
            <a:pPr eaLnBrk="1" hangingPunct="1"/>
            <a:r>
              <a:rPr lang="sv-SE" altLang="sv-SE" sz="2000">
                <a:latin typeface="Courier New" panose="02070309020205020404" pitchFamily="49" charset="0"/>
              </a:rPr>
              <a:t>   </a:t>
            </a:r>
            <a:r>
              <a:rPr lang="sv-SE" altLang="sv-SE" sz="2000" noProof="1">
                <a:latin typeface="Courier New" panose="02070309020205020404" pitchFamily="49" charset="0"/>
              </a:rPr>
              <a:t>ON E.DeptID = D.DeptID</a:t>
            </a:r>
            <a:endParaRPr lang="sv-SE" altLang="sv-SE" sz="2000">
              <a:latin typeface="Courier New" panose="02070309020205020404" pitchFamily="49" charset="0"/>
            </a:endParaRPr>
          </a:p>
          <a:p>
            <a:pPr eaLnBrk="1" hangingPunct="1"/>
            <a:endParaRPr lang="sv-SE" altLang="sv-SE" sz="2000">
              <a:latin typeface="Courier New" panose="02070309020205020404" pitchFamily="49" charset="0"/>
            </a:endParaRPr>
          </a:p>
          <a:p>
            <a:pPr>
              <a:buClr>
                <a:srgbClr val="BD1220"/>
              </a:buClr>
              <a:buFontTx/>
              <a:buChar char="•"/>
            </a:pPr>
            <a:r>
              <a:rPr lang="sv-SE" altLang="sv-SE">
                <a:latin typeface="Arial" panose="020B0604020202020204" pitchFamily="34" charset="0"/>
              </a:rPr>
              <a:t>För att ta hand om ovanstående Select, så borde följande index skapas:</a:t>
            </a:r>
            <a:br>
              <a:rPr lang="sv-SE" altLang="sv-SE">
                <a:latin typeface="Arial" panose="020B0604020202020204" pitchFamily="34" charset="0"/>
              </a:rPr>
            </a:br>
            <a:r>
              <a:rPr lang="sv-SE" altLang="sv-SE">
                <a:latin typeface="Arial" panose="020B0604020202020204" pitchFamily="34" charset="0"/>
              </a:rPr>
              <a:t/>
            </a:r>
            <a:br>
              <a:rPr lang="sv-SE" altLang="sv-SE">
                <a:latin typeface="Arial" panose="020B0604020202020204" pitchFamily="34" charset="0"/>
              </a:rPr>
            </a:br>
            <a:r>
              <a:rPr lang="sv-SE" altLang="sv-SE" sz="2000">
                <a:latin typeface="Courier New" panose="02070309020205020404" pitchFamily="49" charset="0"/>
              </a:rPr>
              <a:t>CREATE INDEX IDX_EmpDeptID ON Employee(DeptID)</a:t>
            </a:r>
            <a:br>
              <a:rPr lang="sv-SE" altLang="sv-SE" sz="2000">
                <a:latin typeface="Courier New" panose="02070309020205020404" pitchFamily="49" charset="0"/>
              </a:rPr>
            </a:br>
            <a:r>
              <a:rPr lang="sv-SE" altLang="sv-SE" sz="2000">
                <a:latin typeface="Courier New" panose="02070309020205020404" pitchFamily="49" charset="0"/>
              </a:rPr>
              <a:t>CREATE INDEX IDX_DeptDeptID ON Department(DeptID)</a:t>
            </a:r>
          </a:p>
          <a:p>
            <a:pPr eaLnBrk="1" hangingPunct="1"/>
            <a:endParaRPr lang="sv-SE" altLang="sv-SE" sz="2000">
              <a:latin typeface="Courier New" panose="02070309020205020404" pitchFamily="49" charset="0"/>
            </a:endParaRP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44586245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sv-SE" altLang="sv-SE" smtClean="0"/>
              <a:t>DBA-verktyg</a:t>
            </a:r>
          </a:p>
        </p:txBody>
      </p:sp>
      <p:sp>
        <p:nvSpPr>
          <p:cNvPr id="1028" name="Rectangle 3"/>
          <p:cNvSpPr>
            <a:spLocks noGrp="1" noChangeArrowheads="1"/>
          </p:cNvSpPr>
          <p:nvPr>
            <p:ph type="body" idx="1"/>
          </p:nvPr>
        </p:nvSpPr>
        <p:spPr>
          <a:xfrm>
            <a:off x="1343026" y="1844675"/>
            <a:ext cx="8137525" cy="3810000"/>
          </a:xfrm>
        </p:spPr>
        <p:txBody>
          <a:bodyPr>
            <a:normAutofit fontScale="85000" lnSpcReduction="20000"/>
          </a:bodyPr>
          <a:lstStyle/>
          <a:p>
            <a:pPr eaLnBrk="1" hangingPunct="1">
              <a:lnSpc>
                <a:spcPct val="95000"/>
              </a:lnSpc>
            </a:pPr>
            <a:r>
              <a:rPr lang="sv-SE" altLang="sv-SE" smtClean="0"/>
              <a:t>Med hjälp av DBA-verktyg, t ex MS SQL Server Management Studio, och motsvarande i Oracle, kan man grafiskt administrera och få en överblick över de objekt som ingår i databasen.</a:t>
            </a:r>
          </a:p>
          <a:p>
            <a:pPr eaLnBrk="1" hangingPunct="1">
              <a:lnSpc>
                <a:spcPct val="95000"/>
              </a:lnSpc>
            </a:pPr>
            <a:r>
              <a:rPr lang="sv-SE" altLang="sv-SE" smtClean="0"/>
              <a:t>Under aktuell databas </a:t>
            </a:r>
            <a:br>
              <a:rPr lang="sv-SE" altLang="sv-SE" smtClean="0"/>
            </a:br>
            <a:r>
              <a:rPr lang="sv-SE" altLang="sv-SE" smtClean="0"/>
              <a:t>får man information om </a:t>
            </a:r>
            <a:br>
              <a:rPr lang="sv-SE" altLang="sv-SE" smtClean="0"/>
            </a:br>
            <a:r>
              <a:rPr lang="sv-SE" altLang="sv-SE" smtClean="0"/>
              <a:t>olika databasobjekt</a:t>
            </a:r>
          </a:p>
          <a:p>
            <a:pPr eaLnBrk="1" hangingPunct="1">
              <a:lnSpc>
                <a:spcPct val="95000"/>
              </a:lnSpc>
            </a:pPr>
            <a:endParaRPr lang="sv-SE" altLang="sv-SE" smtClean="0"/>
          </a:p>
          <a:p>
            <a:pPr eaLnBrk="1" hangingPunct="1">
              <a:lnSpc>
                <a:spcPct val="95000"/>
              </a:lnSpc>
            </a:pPr>
            <a:endParaRPr lang="sv-SE" altLang="sv-SE" smtClean="0"/>
          </a:p>
          <a:p>
            <a:pPr eaLnBrk="1" hangingPunct="1">
              <a:lnSpc>
                <a:spcPct val="95000"/>
              </a:lnSpc>
            </a:pPr>
            <a:endParaRPr lang="sv-SE" altLang="sv-SE" smtClean="0"/>
          </a:p>
          <a:p>
            <a:pPr eaLnBrk="1" hangingPunct="1">
              <a:lnSpc>
                <a:spcPct val="95000"/>
              </a:lnSpc>
            </a:pPr>
            <a:r>
              <a:rPr lang="sv-SE" altLang="sv-SE" smtClean="0"/>
              <a:t>Demonstration!</a:t>
            </a:r>
          </a:p>
        </p:txBody>
      </p:sp>
      <p:graphicFrame>
        <p:nvGraphicFramePr>
          <p:cNvPr id="1026" name="Object 4"/>
          <p:cNvGraphicFramePr>
            <a:graphicFrameLocks noChangeAspect="1"/>
          </p:cNvGraphicFramePr>
          <p:nvPr/>
        </p:nvGraphicFramePr>
        <p:xfrm>
          <a:off x="5137150" y="3644900"/>
          <a:ext cx="4343400" cy="2586038"/>
        </p:xfrm>
        <a:graphic>
          <a:graphicData uri="http://schemas.openxmlformats.org/presentationml/2006/ole">
            <mc:AlternateContent xmlns:mc="http://schemas.openxmlformats.org/markup-compatibility/2006">
              <mc:Choice xmlns:v="urn:schemas-microsoft-com:vml" Requires="v">
                <p:oleObj spid="_x0000_s1033" name="Bitmappsbild" r:id="rId4" imgW="4401164" imgH="2619048" progId="Paint.Picture">
                  <p:embed/>
                </p:oleObj>
              </mc:Choice>
              <mc:Fallback>
                <p:oleObj name="Bitmappsbild" r:id="rId4" imgW="4401164" imgH="2619048" progId="Paint.Picture">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7150" y="3644900"/>
                        <a:ext cx="4343400" cy="258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Nackademin svart.jpg"/>
          <p:cNvPicPr/>
          <p:nvPr/>
        </p:nvPicPr>
        <p:blipFill>
          <a:blip r:embed="rId6">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11832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Execution plan</a:t>
            </a:r>
          </a:p>
        </p:txBody>
      </p:sp>
      <p:sp>
        <p:nvSpPr>
          <p:cNvPr id="18435" name="Rectangle 3"/>
          <p:cNvSpPr>
            <a:spLocks noGrp="1" noChangeArrowheads="1"/>
          </p:cNvSpPr>
          <p:nvPr>
            <p:ph type="body" idx="1"/>
          </p:nvPr>
        </p:nvSpPr>
        <p:spPr>
          <a:xfrm>
            <a:off x="1343026" y="1844675"/>
            <a:ext cx="8137525" cy="4114800"/>
          </a:xfrm>
          <a:noFill/>
        </p:spPr>
        <p:txBody>
          <a:bodyPr vert="horz" lIns="92075" tIns="46038" rIns="92075" bIns="46038" rtlCol="0">
            <a:normAutofit/>
          </a:bodyPr>
          <a:lstStyle/>
          <a:p>
            <a:pPr eaLnBrk="1" hangingPunct="1">
              <a:lnSpc>
                <a:spcPct val="95000"/>
              </a:lnSpc>
            </a:pPr>
            <a:r>
              <a:rPr lang="sv-SE" altLang="sv-SE" dirty="0" smtClean="0"/>
              <a:t>Ett bra hjälpmedel vid utveckling av index, är att låta SQL Server visa sin exekveringsplan (</a:t>
            </a:r>
            <a:r>
              <a:rPr lang="sv-SE" altLang="sv-SE" dirty="0" err="1" smtClean="0"/>
              <a:t>Execution</a:t>
            </a:r>
            <a:r>
              <a:rPr lang="sv-SE" altLang="sv-SE" dirty="0" smtClean="0"/>
              <a:t> Plan) </a:t>
            </a:r>
          </a:p>
          <a:p>
            <a:pPr eaLnBrk="1" hangingPunct="1">
              <a:lnSpc>
                <a:spcPct val="95000"/>
              </a:lnSpc>
            </a:pPr>
            <a:r>
              <a:rPr lang="sv-SE" altLang="sv-SE" dirty="0" smtClean="0"/>
              <a:t>Försök undvik Sort (sortering) </a:t>
            </a:r>
            <a:br>
              <a:rPr lang="sv-SE" altLang="sv-SE" dirty="0" smtClean="0"/>
            </a:br>
            <a:r>
              <a:rPr lang="sv-SE" altLang="sv-SE" dirty="0" smtClean="0"/>
              <a:t>respektive Table Scan (rad för </a:t>
            </a:r>
            <a:br>
              <a:rPr lang="sv-SE" altLang="sv-SE" dirty="0" smtClean="0"/>
            </a:br>
            <a:r>
              <a:rPr lang="sv-SE" altLang="sv-SE" dirty="0" smtClean="0"/>
              <a:t>rad hämtas upp utan att </a:t>
            </a:r>
            <a:br>
              <a:rPr lang="sv-SE" altLang="sv-SE" dirty="0" smtClean="0"/>
            </a:br>
            <a:r>
              <a:rPr lang="sv-SE" altLang="sv-SE" dirty="0" smtClean="0"/>
              <a:t>index används för utsökning)</a:t>
            </a:r>
            <a:r>
              <a:rPr lang="sv-SE" altLang="sv-SE" sz="1600" dirty="0">
                <a:latin typeface="Courier New" panose="02070309020205020404" pitchFamily="49" charset="0"/>
              </a:rPr>
              <a:t/>
            </a:r>
            <a:br>
              <a:rPr lang="sv-SE" altLang="sv-SE" sz="1600" dirty="0">
                <a:latin typeface="Courier New" panose="02070309020205020404" pitchFamily="49" charset="0"/>
              </a:rPr>
            </a:br>
            <a:endParaRPr lang="sv-SE" altLang="sv-SE" sz="1600" dirty="0">
              <a:latin typeface="Courier New" panose="02070309020205020404" pitchFamily="49" charset="0"/>
            </a:endParaRPr>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304" y="2800350"/>
            <a:ext cx="5257800"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Nackademin svart.jpg"/>
          <p:cNvPicPr/>
          <p:nvPr/>
        </p:nvPicPr>
        <p:blipFill>
          <a:blip r:embed="rId4">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61904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Övningar 10: 1-4</a:t>
            </a:r>
          </a:p>
        </p:txBody>
      </p:sp>
      <p:sp>
        <p:nvSpPr>
          <p:cNvPr id="19459" name="Rectangle 3"/>
          <p:cNvSpPr>
            <a:spLocks noGrp="1" noChangeArrowheads="1"/>
          </p:cNvSpPr>
          <p:nvPr>
            <p:ph type="body" idx="1"/>
          </p:nvPr>
        </p:nvSpPr>
        <p:spPr>
          <a:xfrm>
            <a:off x="1343026" y="1844675"/>
            <a:ext cx="8137525" cy="3810000"/>
          </a:xfrm>
          <a:noFill/>
        </p:spPr>
        <p:txBody>
          <a:bodyPr vert="horz" lIns="92075" tIns="46038" rIns="92075" bIns="46038" rtlCol="0">
            <a:normAutofit fontScale="92500"/>
          </a:bodyPr>
          <a:lstStyle/>
          <a:p>
            <a:pPr marL="457200" indent="-457200">
              <a:buFontTx/>
              <a:buAutoNum type="arabicPeriod"/>
            </a:pPr>
            <a:r>
              <a:rPr lang="sv-SE" altLang="sv-SE" dirty="0" smtClean="0"/>
              <a:t>Se till att tabellen </a:t>
            </a:r>
            <a:r>
              <a:rPr lang="sv-SE" altLang="sv-SE" dirty="0" err="1" smtClean="0"/>
              <a:t>Employee</a:t>
            </a:r>
            <a:r>
              <a:rPr lang="sv-SE" altLang="sv-SE" dirty="0" smtClean="0"/>
              <a:t> blir indexerad på lön, med högsta lönen först.</a:t>
            </a:r>
          </a:p>
          <a:p>
            <a:pPr marL="457200" indent="-457200">
              <a:buFontTx/>
              <a:buAutoNum type="arabicPeriod"/>
            </a:pPr>
            <a:r>
              <a:rPr lang="sv-SE" altLang="sv-SE" dirty="0" smtClean="0"/>
              <a:t>Ta bort ovanstående index.</a:t>
            </a:r>
          </a:p>
          <a:p>
            <a:pPr marL="457200" indent="-457200">
              <a:buFontTx/>
              <a:buAutoNum type="arabicPeriod"/>
            </a:pPr>
            <a:r>
              <a:rPr lang="sv-SE" altLang="sv-SE" dirty="0" smtClean="0"/>
              <a:t>Skapa en kopia på Department och döp den till Dept. Skapa därefter ett unikt sammansatt index på kolumnerna </a:t>
            </a:r>
            <a:r>
              <a:rPr lang="sv-SE" altLang="sv-SE" dirty="0" err="1" smtClean="0"/>
              <a:t>Deptname</a:t>
            </a:r>
            <a:r>
              <a:rPr lang="sv-SE" altLang="sv-SE" dirty="0" smtClean="0"/>
              <a:t> och </a:t>
            </a:r>
            <a:r>
              <a:rPr lang="sv-SE" altLang="sv-SE" dirty="0" err="1" smtClean="0"/>
              <a:t>Location</a:t>
            </a:r>
            <a:r>
              <a:rPr lang="sv-SE" altLang="sv-SE" dirty="0" smtClean="0"/>
              <a:t> i tabellen Dept. Försök ändra namn till Ekonomi där </a:t>
            </a:r>
            <a:r>
              <a:rPr lang="sv-SE" altLang="sv-SE" dirty="0" err="1" smtClean="0"/>
              <a:t>DeptID</a:t>
            </a:r>
            <a:r>
              <a:rPr lang="sv-SE" altLang="sv-SE" dirty="0" smtClean="0"/>
              <a:t> = 10. </a:t>
            </a:r>
          </a:p>
          <a:p>
            <a:pPr marL="457200" indent="-457200">
              <a:buFontTx/>
              <a:buAutoNum type="arabicPeriod"/>
            </a:pPr>
            <a:r>
              <a:rPr lang="sv-SE" altLang="sv-SE" dirty="0" smtClean="0"/>
              <a:t>Ta bort tabellen Dept. Försvinner det index som du skapade automatiskt när tabellen tas bort?! </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03268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Kort summering av föregående lektion/ev. lektioner</a:t>
            </a:r>
            <a:endParaRPr lang="sv-SE" dirty="0"/>
          </a:p>
        </p:txBody>
      </p:sp>
      <p:sp>
        <p:nvSpPr>
          <p:cNvPr id="3" name="Platshållare för innehåll 2"/>
          <p:cNvSpPr>
            <a:spLocks noGrp="1"/>
          </p:cNvSpPr>
          <p:nvPr>
            <p:ph idx="1"/>
          </p:nvPr>
        </p:nvSpPr>
        <p:spPr/>
        <p:txBody>
          <a:bodyPr>
            <a:normAutofit/>
          </a:bodyPr>
          <a:lstStyle/>
          <a:p>
            <a:pPr marL="0" indent="0">
              <a:buNone/>
            </a:pPr>
            <a:r>
              <a:rPr lang="sv-SE" b="1" dirty="0" smtClean="0"/>
              <a:t>Föregående lektion:</a:t>
            </a:r>
          </a:p>
          <a:p>
            <a:r>
              <a:rPr lang="sv-SE" dirty="0" err="1" smtClean="0"/>
              <a:t>Insert</a:t>
            </a:r>
            <a:r>
              <a:rPr lang="sv-SE" dirty="0" smtClean="0"/>
              <a:t> </a:t>
            </a:r>
            <a:r>
              <a:rPr lang="sv-SE" dirty="0" err="1" smtClean="0"/>
              <a:t>update</a:t>
            </a:r>
            <a:r>
              <a:rPr lang="sv-SE" dirty="0" smtClean="0"/>
              <a:t> </a:t>
            </a:r>
            <a:r>
              <a:rPr lang="sv-SE" dirty="0" err="1" smtClean="0"/>
              <a:t>delete</a:t>
            </a:r>
            <a:r>
              <a:rPr lang="sv-SE" dirty="0" smtClean="0"/>
              <a:t> av innehåll i tabeller</a:t>
            </a:r>
          </a:p>
          <a:p>
            <a:r>
              <a:rPr lang="sv-SE" dirty="0" err="1" smtClean="0"/>
              <a:t>Create</a:t>
            </a:r>
            <a:r>
              <a:rPr lang="sv-SE" dirty="0" smtClean="0"/>
              <a:t> alter </a:t>
            </a:r>
            <a:r>
              <a:rPr lang="sv-SE" dirty="0" err="1" smtClean="0"/>
              <a:t>drop</a:t>
            </a:r>
            <a:r>
              <a:rPr lang="sv-SE" dirty="0" smtClean="0"/>
              <a:t> av </a:t>
            </a:r>
            <a:r>
              <a:rPr lang="sv-SE" dirty="0" err="1" smtClean="0"/>
              <a:t>object</a:t>
            </a:r>
            <a:endParaRPr lang="sv-SE" dirty="0" smtClean="0"/>
          </a:p>
          <a:p>
            <a:r>
              <a:rPr lang="sv-SE" dirty="0" smtClean="0"/>
              <a:t>Vyer </a:t>
            </a:r>
          </a:p>
          <a:p>
            <a:endParaRPr lang="sv-SE" dirty="0" smtClean="0"/>
          </a:p>
          <a:p>
            <a:r>
              <a:rPr lang="sv-SE" dirty="0" smtClean="0"/>
              <a:t>Frågor kring förra lektionen?</a:t>
            </a:r>
          </a:p>
          <a:p>
            <a:pPr marL="0" indent="0">
              <a:buNone/>
            </a:pPr>
            <a:endParaRPr lang="sv-SE" dirty="0"/>
          </a:p>
        </p:txBody>
      </p:sp>
      <p:pic>
        <p:nvPicPr>
          <p:cNvPr id="4"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362878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dirty="0" smtClean="0"/>
              <a:t>Indexera om? </a:t>
            </a:r>
          </a:p>
        </p:txBody>
      </p:sp>
      <p:sp>
        <p:nvSpPr>
          <p:cNvPr id="17411" name="Rectangle 4"/>
          <p:cNvSpPr>
            <a:spLocks noChangeArrowheads="1"/>
          </p:cNvSpPr>
          <p:nvPr/>
        </p:nvSpPr>
        <p:spPr bwMode="auto">
          <a:xfrm>
            <a:off x="1343026" y="1844675"/>
            <a:ext cx="9471278" cy="397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185738" indent="-185738"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BD1220"/>
              </a:buClr>
              <a:buFontTx/>
              <a:buChar char="•"/>
            </a:pPr>
            <a:r>
              <a:rPr lang="sv-SE" altLang="sv-SE" dirty="0" smtClean="0">
                <a:latin typeface="Arial" panose="020B0604020202020204" pitchFamily="34" charset="0"/>
              </a:rPr>
              <a:t>Tidigare användes DBCC-kommandon för att verifiera. Lågt värde på Scan </a:t>
            </a:r>
            <a:r>
              <a:rPr lang="sv-SE" altLang="sv-SE" dirty="0" err="1" smtClean="0">
                <a:latin typeface="Arial" panose="020B0604020202020204" pitchFamily="34" charset="0"/>
              </a:rPr>
              <a:t>density</a:t>
            </a:r>
            <a:r>
              <a:rPr lang="sv-SE" altLang="sv-SE" dirty="0" smtClean="0">
                <a:latin typeface="Arial" panose="020B0604020202020204" pitchFamily="34" charset="0"/>
              </a:rPr>
              <a:t> = dags att indexera om</a:t>
            </a:r>
            <a:endParaRPr lang="sv-SE" altLang="sv-SE" dirty="0">
              <a:latin typeface="Arial" panose="020B0604020202020204" pitchFamily="34" charset="0"/>
            </a:endParaRPr>
          </a:p>
          <a:p>
            <a:pPr>
              <a:buClr>
                <a:srgbClr val="BD1220"/>
              </a:buClr>
            </a:pPr>
            <a:r>
              <a:rPr lang="sv-SE" altLang="sv-SE" sz="1600" dirty="0">
                <a:latin typeface="Courier New" panose="02070309020205020404" pitchFamily="49" charset="0"/>
              </a:rPr>
              <a:t>	</a:t>
            </a:r>
          </a:p>
          <a:p>
            <a:pPr lvl="1" eaLnBrk="1" hangingPunct="1"/>
            <a:r>
              <a:rPr lang="sv-SE" altLang="sv-SE" sz="2000" noProof="1" smtClean="0">
                <a:latin typeface="Courier New" panose="02070309020205020404" pitchFamily="49" charset="0"/>
              </a:rPr>
              <a:t>DBCC showcontig</a:t>
            </a:r>
            <a:endParaRPr lang="sv-SE" altLang="sv-SE" sz="2000" noProof="1">
              <a:latin typeface="Courier New" panose="02070309020205020404" pitchFamily="49" charset="0"/>
            </a:endParaRPr>
          </a:p>
          <a:p>
            <a:pPr eaLnBrk="1" hangingPunct="1"/>
            <a:endParaRPr lang="sv-SE" altLang="sv-SE" sz="2000" dirty="0">
              <a:latin typeface="Courier New" panose="02070309020205020404" pitchFamily="49" charset="0"/>
            </a:endParaRPr>
          </a:p>
          <a:p>
            <a:pPr>
              <a:buClr>
                <a:srgbClr val="BD1220"/>
              </a:buClr>
              <a:buFontTx/>
              <a:buChar char="•"/>
            </a:pPr>
            <a:r>
              <a:rPr lang="sv-SE" altLang="sv-SE" dirty="0" smtClean="0">
                <a:latin typeface="Arial" panose="020B0604020202020204" pitchFamily="34" charset="0"/>
              </a:rPr>
              <a:t>Numera används dynamiska vyer:</a:t>
            </a:r>
            <a:br>
              <a:rPr lang="sv-SE" altLang="sv-SE" dirty="0" smtClean="0">
                <a:latin typeface="Arial" panose="020B0604020202020204" pitchFamily="34" charset="0"/>
              </a:rPr>
            </a:br>
            <a:r>
              <a:rPr lang="sv-SE" altLang="sv-SE" dirty="0" smtClean="0">
                <a:latin typeface="Arial" panose="020B0604020202020204" pitchFamily="34" charset="0"/>
              </a:rPr>
              <a:t/>
            </a:r>
            <a:br>
              <a:rPr lang="sv-SE" altLang="sv-SE" dirty="0" smtClean="0">
                <a:latin typeface="Arial" panose="020B0604020202020204" pitchFamily="34" charset="0"/>
              </a:rPr>
            </a:br>
            <a:r>
              <a:rPr lang="sv-SE" altLang="sv-SE" sz="2000" dirty="0" err="1" smtClean="0">
                <a:latin typeface="Courier New" panose="02070309020205020404" pitchFamily="49" charset="0"/>
              </a:rPr>
              <a:t>select</a:t>
            </a:r>
            <a:r>
              <a:rPr lang="sv-SE" altLang="sv-SE" sz="2000" dirty="0" smtClean="0">
                <a:latin typeface="Courier New" panose="02070309020205020404" pitchFamily="49" charset="0"/>
              </a:rPr>
              <a:t> </a:t>
            </a:r>
            <a:r>
              <a:rPr lang="sv-SE" altLang="sv-SE" sz="2000" dirty="0" err="1">
                <a:latin typeface="Courier New" panose="02070309020205020404" pitchFamily="49" charset="0"/>
              </a:rPr>
              <a:t>a.index_id</a:t>
            </a:r>
            <a:r>
              <a:rPr lang="sv-SE" altLang="sv-SE" sz="2000" dirty="0">
                <a:latin typeface="Courier New" panose="02070309020205020404" pitchFamily="49" charset="0"/>
              </a:rPr>
              <a:t>, </a:t>
            </a:r>
            <a:r>
              <a:rPr lang="sv-SE" altLang="sv-SE" sz="2000" dirty="0" err="1">
                <a:latin typeface="Courier New" panose="02070309020205020404" pitchFamily="49" charset="0"/>
              </a:rPr>
              <a:t>name</a:t>
            </a:r>
            <a:r>
              <a:rPr lang="sv-SE" altLang="sv-SE" sz="2000" dirty="0">
                <a:latin typeface="Courier New" panose="02070309020205020404" pitchFamily="49" charset="0"/>
              </a:rPr>
              <a:t>, </a:t>
            </a:r>
            <a:r>
              <a:rPr lang="sv-SE" altLang="sv-SE" sz="2000" dirty="0" err="1" smtClean="0">
                <a:latin typeface="Courier New" panose="02070309020205020404" pitchFamily="49" charset="0"/>
              </a:rPr>
              <a:t>avg_fragmentation_in_percent</a:t>
            </a:r>
            <a:r>
              <a:rPr lang="sv-SE" altLang="sv-SE" sz="2000" dirty="0" smtClean="0">
                <a:latin typeface="Courier New" panose="02070309020205020404" pitchFamily="49" charset="0"/>
              </a:rPr>
              <a:t/>
            </a:r>
            <a:br>
              <a:rPr lang="sv-SE" altLang="sv-SE" sz="2000" dirty="0" smtClean="0">
                <a:latin typeface="Courier New" panose="02070309020205020404" pitchFamily="49" charset="0"/>
              </a:rPr>
            </a:br>
            <a:r>
              <a:rPr lang="sv-SE" altLang="sv-SE" sz="2000" dirty="0" smtClean="0">
                <a:latin typeface="Courier New" panose="02070309020205020404" pitchFamily="49" charset="0"/>
              </a:rPr>
              <a:t>from </a:t>
            </a:r>
            <a:r>
              <a:rPr lang="sv-SE" altLang="sv-SE" sz="2000" dirty="0" err="1">
                <a:latin typeface="Courier New" panose="02070309020205020404" pitchFamily="49" charset="0"/>
              </a:rPr>
              <a:t>sys.dm_db_index_physical_stats</a:t>
            </a:r>
            <a:r>
              <a:rPr lang="sv-SE" altLang="sv-SE" sz="2000" dirty="0">
                <a:latin typeface="Courier New" panose="02070309020205020404" pitchFamily="49" charset="0"/>
              </a:rPr>
              <a:t> (DB_ID(N't618'), </a:t>
            </a:r>
            <a:r>
              <a:rPr lang="sv-SE" altLang="sv-SE" sz="2000" dirty="0" smtClean="0">
                <a:latin typeface="Courier New" panose="02070309020205020404" pitchFamily="49" charset="0"/>
              </a:rPr>
              <a:t/>
            </a:r>
            <a:br>
              <a:rPr lang="sv-SE" altLang="sv-SE" sz="2000" dirty="0" smtClean="0">
                <a:latin typeface="Courier New" panose="02070309020205020404" pitchFamily="49" charset="0"/>
              </a:rPr>
            </a:br>
            <a:r>
              <a:rPr lang="sv-SE" altLang="sv-SE" sz="2000" dirty="0" smtClean="0">
                <a:latin typeface="Courier New" panose="02070309020205020404" pitchFamily="49" charset="0"/>
              </a:rPr>
              <a:t>  OBJECT_ID(</a:t>
            </a:r>
            <a:r>
              <a:rPr lang="sv-SE" altLang="sv-SE" sz="2000" dirty="0" err="1" smtClean="0">
                <a:latin typeface="Courier New" panose="02070309020205020404" pitchFamily="49" charset="0"/>
              </a:rPr>
              <a:t>N'Employee</a:t>
            </a:r>
            <a:r>
              <a:rPr lang="sv-SE" altLang="sv-SE" sz="2000" dirty="0">
                <a:latin typeface="Courier New" panose="02070309020205020404" pitchFamily="49" charset="0"/>
              </a:rPr>
              <a:t>'), NULL, NULL, NULL) AS </a:t>
            </a:r>
            <a:r>
              <a:rPr lang="sv-SE" altLang="sv-SE" sz="2000" dirty="0" smtClean="0">
                <a:latin typeface="Courier New" panose="02070309020205020404" pitchFamily="49" charset="0"/>
              </a:rPr>
              <a:t>a</a:t>
            </a:r>
            <a:br>
              <a:rPr lang="sv-SE" altLang="sv-SE" sz="2000" dirty="0" smtClean="0">
                <a:latin typeface="Courier New" panose="02070309020205020404" pitchFamily="49" charset="0"/>
              </a:rPr>
            </a:br>
            <a:r>
              <a:rPr lang="sv-SE" altLang="sv-SE" sz="2000" dirty="0" smtClean="0">
                <a:latin typeface="Courier New" panose="02070309020205020404" pitchFamily="49" charset="0"/>
              </a:rPr>
              <a:t>JOIN </a:t>
            </a:r>
            <a:r>
              <a:rPr lang="sv-SE" altLang="sv-SE" sz="2000" dirty="0" err="1">
                <a:latin typeface="Courier New" panose="02070309020205020404" pitchFamily="49" charset="0"/>
              </a:rPr>
              <a:t>sys.indexes</a:t>
            </a:r>
            <a:r>
              <a:rPr lang="sv-SE" altLang="sv-SE" sz="2000" dirty="0">
                <a:latin typeface="Courier New" panose="02070309020205020404" pitchFamily="49" charset="0"/>
              </a:rPr>
              <a:t> AS b </a:t>
            </a:r>
            <a:r>
              <a:rPr lang="sv-SE" altLang="sv-SE" sz="2000" dirty="0" smtClean="0">
                <a:latin typeface="Courier New" panose="02070309020205020404" pitchFamily="49" charset="0"/>
              </a:rPr>
              <a:t/>
            </a:r>
            <a:br>
              <a:rPr lang="sv-SE" altLang="sv-SE" sz="2000" dirty="0" smtClean="0">
                <a:latin typeface="Courier New" panose="02070309020205020404" pitchFamily="49" charset="0"/>
              </a:rPr>
            </a:br>
            <a:r>
              <a:rPr lang="sv-SE" altLang="sv-SE" sz="2000" dirty="0" smtClean="0">
                <a:latin typeface="Courier New" panose="02070309020205020404" pitchFamily="49" charset="0"/>
              </a:rPr>
              <a:t>ON </a:t>
            </a:r>
            <a:r>
              <a:rPr lang="sv-SE" altLang="sv-SE" sz="2000" dirty="0" err="1">
                <a:latin typeface="Courier New" panose="02070309020205020404" pitchFamily="49" charset="0"/>
              </a:rPr>
              <a:t>a.object_id</a:t>
            </a:r>
            <a:r>
              <a:rPr lang="sv-SE" altLang="sv-SE" sz="2000" dirty="0">
                <a:latin typeface="Courier New" panose="02070309020205020404" pitchFamily="49" charset="0"/>
              </a:rPr>
              <a:t> = </a:t>
            </a:r>
            <a:r>
              <a:rPr lang="sv-SE" altLang="sv-SE" sz="2000" dirty="0" err="1">
                <a:latin typeface="Courier New" panose="02070309020205020404" pitchFamily="49" charset="0"/>
              </a:rPr>
              <a:t>b.object_id</a:t>
            </a:r>
            <a:r>
              <a:rPr lang="sv-SE" altLang="sv-SE" sz="2000" dirty="0">
                <a:latin typeface="Courier New" panose="02070309020205020404" pitchFamily="49" charset="0"/>
              </a:rPr>
              <a:t> AND </a:t>
            </a:r>
            <a:r>
              <a:rPr lang="sv-SE" altLang="sv-SE" sz="2000" dirty="0" err="1">
                <a:latin typeface="Courier New" panose="02070309020205020404" pitchFamily="49" charset="0"/>
              </a:rPr>
              <a:t>a.index_id</a:t>
            </a:r>
            <a:r>
              <a:rPr lang="sv-SE" altLang="sv-SE" sz="2000" dirty="0">
                <a:latin typeface="Courier New" panose="02070309020205020404" pitchFamily="49" charset="0"/>
              </a:rPr>
              <a:t> = </a:t>
            </a:r>
            <a:r>
              <a:rPr lang="sv-SE" altLang="sv-SE" sz="2000" dirty="0" err="1">
                <a:latin typeface="Courier New" panose="02070309020205020404" pitchFamily="49" charset="0"/>
              </a:rPr>
              <a:t>b.index_id</a:t>
            </a:r>
            <a:r>
              <a:rPr lang="sv-SE" altLang="sv-SE" sz="2000" dirty="0">
                <a:latin typeface="Courier New" panose="02070309020205020404" pitchFamily="49" charset="0"/>
              </a:rPr>
              <a:t>; </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84673119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dirty="0" smtClean="0"/>
              <a:t>Indexera om? </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graphicFrame>
        <p:nvGraphicFramePr>
          <p:cNvPr id="3" name="Table 2"/>
          <p:cNvGraphicFramePr>
            <a:graphicFrameLocks noGrp="1"/>
          </p:cNvGraphicFramePr>
          <p:nvPr>
            <p:extLst/>
          </p:nvPr>
        </p:nvGraphicFramePr>
        <p:xfrm>
          <a:off x="608584" y="1829138"/>
          <a:ext cx="10745216" cy="3324239"/>
        </p:xfrm>
        <a:graphic>
          <a:graphicData uri="http://schemas.openxmlformats.org/drawingml/2006/table">
            <a:tbl>
              <a:tblPr firstRow="1" bandRow="1">
                <a:tableStyleId>{5C22544A-7EE6-4342-B048-85BDC9FD1C3A}</a:tableStyleId>
              </a:tblPr>
              <a:tblGrid>
                <a:gridCol w="4731512">
                  <a:extLst>
                    <a:ext uri="{9D8B030D-6E8A-4147-A177-3AD203B41FA5}">
                      <a16:colId xmlns:a16="http://schemas.microsoft.com/office/drawing/2014/main" val="2435251456"/>
                    </a:ext>
                  </a:extLst>
                </a:gridCol>
                <a:gridCol w="6013704">
                  <a:extLst>
                    <a:ext uri="{9D8B030D-6E8A-4147-A177-3AD203B41FA5}">
                      <a16:colId xmlns:a16="http://schemas.microsoft.com/office/drawing/2014/main" val="3626427374"/>
                    </a:ext>
                  </a:extLst>
                </a:gridCol>
              </a:tblGrid>
              <a:tr h="946799">
                <a:tc>
                  <a:txBody>
                    <a:bodyPr/>
                    <a:lstStyle/>
                    <a:p>
                      <a:r>
                        <a:rPr lang="sv-SE" sz="2400" dirty="0" smtClean="0"/>
                        <a:t>Värde på</a:t>
                      </a:r>
                      <a:r>
                        <a:rPr lang="sv-SE" sz="2400" baseline="0" dirty="0" smtClean="0"/>
                        <a:t> </a:t>
                      </a:r>
                      <a:r>
                        <a:rPr lang="sv-SE" sz="2400" dirty="0" err="1" smtClean="0"/>
                        <a:t>avg_fragmentation_in_percent</a:t>
                      </a:r>
                      <a:endParaRPr lang="sv-SE" sz="2400" dirty="0" smtClean="0"/>
                    </a:p>
                    <a:p>
                      <a:endParaRPr lang="sv-SE" sz="2400" dirty="0"/>
                    </a:p>
                  </a:txBody>
                  <a:tcPr/>
                </a:tc>
                <a:tc>
                  <a:txBody>
                    <a:bodyPr/>
                    <a:lstStyle/>
                    <a:p>
                      <a:r>
                        <a:rPr lang="sv-SE" sz="2400" dirty="0" smtClean="0"/>
                        <a:t>Kommando för</a:t>
                      </a:r>
                      <a:r>
                        <a:rPr lang="sv-SE" sz="2400" baseline="0" dirty="0" smtClean="0"/>
                        <a:t> att indexera om</a:t>
                      </a:r>
                      <a:endParaRPr lang="sv-SE" sz="2400" dirty="0" smtClean="0"/>
                    </a:p>
                    <a:p>
                      <a:endParaRPr lang="sv-SE" sz="2400" dirty="0"/>
                    </a:p>
                  </a:txBody>
                  <a:tcPr/>
                </a:tc>
                <a:extLst>
                  <a:ext uri="{0D108BD9-81ED-4DB2-BD59-A6C34878D82A}">
                    <a16:rowId xmlns:a16="http://schemas.microsoft.com/office/drawing/2014/main" val="1275002710"/>
                  </a:ext>
                </a:extLst>
              </a:tr>
              <a:tr h="9467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2400" dirty="0" smtClean="0"/>
                        <a:t>&gt; 5% and &lt; = 30%</a:t>
                      </a:r>
                    </a:p>
                    <a:p>
                      <a:endParaRPr lang="sv-SE"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2400" dirty="0" smtClean="0"/>
                        <a:t>ALTER INDEX </a:t>
                      </a:r>
                      <a:r>
                        <a:rPr lang="sv-SE" sz="2400" dirty="0" err="1" smtClean="0"/>
                        <a:t>idx|all</a:t>
                      </a:r>
                      <a:r>
                        <a:rPr lang="sv-SE" sz="2400" dirty="0" smtClean="0"/>
                        <a:t> ON </a:t>
                      </a:r>
                      <a:r>
                        <a:rPr lang="sv-SE" sz="2400" dirty="0" err="1" smtClean="0"/>
                        <a:t>tbl</a:t>
                      </a:r>
                      <a:r>
                        <a:rPr lang="sv-SE" sz="2400" dirty="0" smtClean="0"/>
                        <a:t> REORGANIZE</a:t>
                      </a:r>
                    </a:p>
                    <a:p>
                      <a:endParaRPr lang="sv-SE" sz="2400" dirty="0"/>
                    </a:p>
                  </a:txBody>
                  <a:tcPr/>
                </a:tc>
                <a:extLst>
                  <a:ext uri="{0D108BD9-81ED-4DB2-BD59-A6C34878D82A}">
                    <a16:rowId xmlns:a16="http://schemas.microsoft.com/office/drawing/2014/main" val="3269652911"/>
                  </a:ext>
                </a:extLst>
              </a:tr>
              <a:tr h="9467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2400" dirty="0" smtClean="0"/>
                        <a:t>&gt; 30%</a:t>
                      </a:r>
                    </a:p>
                    <a:p>
                      <a:endParaRPr lang="sv-SE"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t>ALTER INDEX </a:t>
                      </a:r>
                      <a:r>
                        <a:rPr lang="sv-SE" sz="2400" dirty="0" err="1" smtClean="0"/>
                        <a:t>idx|all</a:t>
                      </a:r>
                      <a:r>
                        <a:rPr lang="sv-SE" sz="2400" dirty="0" smtClean="0"/>
                        <a:t> ON </a:t>
                      </a:r>
                      <a:r>
                        <a:rPr lang="sv-SE" sz="2400" dirty="0" err="1" smtClean="0"/>
                        <a:t>tbl</a:t>
                      </a:r>
                      <a:r>
                        <a:rPr lang="sv-SE" sz="2400" dirty="0" smtClean="0"/>
                        <a:t> </a:t>
                      </a:r>
                      <a:r>
                        <a:rPr lang="en-US" sz="2400" dirty="0" smtClean="0"/>
                        <a:t>REBUILD WITH (ONLINE = ON) </a:t>
                      </a:r>
                    </a:p>
                    <a:p>
                      <a:endParaRPr lang="sv-SE" sz="2400" dirty="0"/>
                    </a:p>
                  </a:txBody>
                  <a:tcPr/>
                </a:tc>
                <a:extLst>
                  <a:ext uri="{0D108BD9-81ED-4DB2-BD59-A6C34878D82A}">
                    <a16:rowId xmlns:a16="http://schemas.microsoft.com/office/drawing/2014/main" val="3834062838"/>
                  </a:ext>
                </a:extLst>
              </a:tr>
            </a:tbl>
          </a:graphicData>
        </a:graphic>
      </p:graphicFrame>
    </p:spTree>
    <p:extLst>
      <p:ext uri="{BB962C8B-B14F-4D97-AF65-F5344CB8AC3E}">
        <p14:creationId xmlns:p14="http://schemas.microsoft.com/office/powerpoint/2010/main" val="377998657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v-SE"/>
          </a:p>
        </p:txBody>
      </p:sp>
      <p:sp>
        <p:nvSpPr>
          <p:cNvPr id="3" name="Content Placeholder 2"/>
          <p:cNvSpPr>
            <a:spLocks noGrp="1"/>
          </p:cNvSpPr>
          <p:nvPr>
            <p:ph idx="1"/>
          </p:nvPr>
        </p:nvSpPr>
        <p:spPr/>
        <p:txBody>
          <a:bodyPr/>
          <a:lstStyle/>
          <a:p>
            <a:endParaRPr lang="sv-SE"/>
          </a:p>
        </p:txBody>
      </p:sp>
    </p:spTree>
    <p:extLst>
      <p:ext uri="{BB962C8B-B14F-4D97-AF65-F5344CB8AC3E}">
        <p14:creationId xmlns:p14="http://schemas.microsoft.com/office/powerpoint/2010/main" val="1583205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Lagrade procedurer, </a:t>
            </a:r>
            <a:r>
              <a:rPr lang="sv-SE" dirty="0" err="1" smtClean="0"/>
              <a:t>Stored</a:t>
            </a:r>
            <a:r>
              <a:rPr lang="sv-SE" dirty="0" smtClean="0"/>
              <a:t> </a:t>
            </a:r>
            <a:r>
              <a:rPr lang="sv-SE" dirty="0" err="1" smtClean="0"/>
              <a:t>Procedures</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
        <p:nvSpPr>
          <p:cNvPr id="4" name="Content Placeholder 3"/>
          <p:cNvSpPr>
            <a:spLocks noGrp="1"/>
          </p:cNvSpPr>
          <p:nvPr>
            <p:ph idx="1"/>
          </p:nvPr>
        </p:nvSpPr>
        <p:spPr/>
        <p:txBody>
          <a:bodyPr/>
          <a:lstStyle/>
          <a:p>
            <a:endParaRPr lang="sv-SE" dirty="0"/>
          </a:p>
        </p:txBody>
      </p:sp>
    </p:spTree>
    <p:extLst>
      <p:ext uri="{BB962C8B-B14F-4D97-AF65-F5344CB8AC3E}">
        <p14:creationId xmlns:p14="http://schemas.microsoft.com/office/powerpoint/2010/main" val="3725747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What</a:t>
            </a:r>
            <a:r>
              <a:rPr lang="sv-SE" dirty="0" smtClean="0"/>
              <a:t> is a </a:t>
            </a:r>
            <a:r>
              <a:rPr lang="sv-SE" dirty="0" err="1"/>
              <a:t>S</a:t>
            </a:r>
            <a:r>
              <a:rPr lang="sv-SE" dirty="0" err="1" smtClean="0"/>
              <a:t>tored</a:t>
            </a:r>
            <a:r>
              <a:rPr lang="sv-SE" dirty="0" smtClean="0"/>
              <a:t> </a:t>
            </a:r>
            <a:r>
              <a:rPr lang="sv-SE" dirty="0" err="1" smtClean="0"/>
              <a:t>procedure</a:t>
            </a:r>
            <a:r>
              <a:rPr lang="sv-SE" dirty="0" smtClean="0"/>
              <a:t>?</a:t>
            </a:r>
            <a:endParaRPr lang="sv-SE" dirty="0"/>
          </a:p>
        </p:txBody>
      </p:sp>
      <p:pic>
        <p:nvPicPr>
          <p:cNvPr id="6" name="Picture 5"/>
          <p:cNvPicPr>
            <a:picLocks noChangeAspect="1"/>
          </p:cNvPicPr>
          <p:nvPr/>
        </p:nvPicPr>
        <p:blipFill>
          <a:blip r:embed="rId2"/>
          <a:stretch>
            <a:fillRect/>
          </a:stretch>
        </p:blipFill>
        <p:spPr>
          <a:xfrm>
            <a:off x="1640595" y="1347693"/>
            <a:ext cx="8210541" cy="5510307"/>
          </a:xfrm>
          <a:prstGeom prst="rect">
            <a:avLst/>
          </a:prstGeom>
        </p:spPr>
      </p:pic>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5791415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40243" y="1424320"/>
            <a:ext cx="8096365" cy="5433680"/>
          </a:xfrm>
          <a:prstGeom prst="rect">
            <a:avLst/>
          </a:prstGeom>
        </p:spPr>
      </p:pic>
      <p:sp>
        <p:nvSpPr>
          <p:cNvPr id="2" name="Rubrik 1"/>
          <p:cNvSpPr>
            <a:spLocks noGrp="1"/>
          </p:cNvSpPr>
          <p:nvPr>
            <p:ph type="title"/>
          </p:nvPr>
        </p:nvSpPr>
        <p:spPr/>
        <p:txBody>
          <a:bodyPr/>
          <a:lstStyle/>
          <a:p>
            <a:r>
              <a:rPr lang="sv-SE" dirty="0" err="1" smtClean="0"/>
              <a:t>Benefits</a:t>
            </a:r>
            <a:r>
              <a:rPr lang="sv-SE" dirty="0" smtClean="0"/>
              <a:t> </a:t>
            </a:r>
            <a:r>
              <a:rPr lang="sv-SE" dirty="0" err="1" smtClean="0"/>
              <a:t>of</a:t>
            </a:r>
            <a:r>
              <a:rPr lang="sv-SE" dirty="0" smtClean="0"/>
              <a:t> </a:t>
            </a:r>
            <a:r>
              <a:rPr lang="sv-SE" dirty="0" err="1" smtClean="0"/>
              <a:t>Stored</a:t>
            </a:r>
            <a:r>
              <a:rPr lang="sv-SE" dirty="0" smtClean="0"/>
              <a:t> </a:t>
            </a:r>
            <a:r>
              <a:rPr lang="sv-SE" dirty="0" err="1" smtClean="0"/>
              <a:t>procedures</a:t>
            </a:r>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40990416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3960" y="1233137"/>
            <a:ext cx="8381233" cy="5624863"/>
          </a:xfrm>
          <a:prstGeom prst="rect">
            <a:avLst/>
          </a:prstGeom>
        </p:spPr>
      </p:pic>
      <p:sp>
        <p:nvSpPr>
          <p:cNvPr id="2" name="Rubrik 1"/>
          <p:cNvSpPr>
            <a:spLocks noGrp="1"/>
          </p:cNvSpPr>
          <p:nvPr>
            <p:ph type="title"/>
          </p:nvPr>
        </p:nvSpPr>
        <p:spPr/>
        <p:txBody>
          <a:bodyPr/>
          <a:lstStyle/>
          <a:p>
            <a:r>
              <a:rPr lang="sv-SE" dirty="0" err="1" smtClean="0"/>
              <a:t>Working</a:t>
            </a:r>
            <a:r>
              <a:rPr lang="sv-SE" dirty="0" smtClean="0"/>
              <a:t> </a:t>
            </a:r>
            <a:r>
              <a:rPr lang="sv-SE" dirty="0" err="1" smtClean="0"/>
              <a:t>with</a:t>
            </a:r>
            <a:r>
              <a:rPr lang="sv-SE" dirty="0" smtClean="0"/>
              <a:t> System </a:t>
            </a:r>
            <a:r>
              <a:rPr lang="sv-SE" dirty="0" err="1" smtClean="0"/>
              <a:t>Stored</a:t>
            </a:r>
            <a:r>
              <a:rPr lang="sv-SE" dirty="0" smtClean="0"/>
              <a:t> </a:t>
            </a:r>
            <a:r>
              <a:rPr lang="sv-SE" dirty="0" err="1" smtClean="0"/>
              <a:t>procedures</a:t>
            </a:r>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4170988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0943591" cy="1325563"/>
          </a:xfrm>
        </p:spPr>
        <p:txBody>
          <a:bodyPr/>
          <a:lstStyle/>
          <a:p>
            <a:r>
              <a:rPr lang="en-US" dirty="0"/>
              <a:t>Statements Not Permitted in Stored Procedures</a:t>
            </a:r>
            <a:endParaRPr lang="sv-SE" dirty="0"/>
          </a:p>
        </p:txBody>
      </p:sp>
      <p:pic>
        <p:nvPicPr>
          <p:cNvPr id="3" name="Picture 2"/>
          <p:cNvPicPr>
            <a:picLocks noChangeAspect="1"/>
          </p:cNvPicPr>
          <p:nvPr/>
        </p:nvPicPr>
        <p:blipFill>
          <a:blip r:embed="rId2"/>
          <a:stretch>
            <a:fillRect/>
          </a:stretch>
        </p:blipFill>
        <p:spPr>
          <a:xfrm>
            <a:off x="1645042" y="1358860"/>
            <a:ext cx="8193902" cy="5499140"/>
          </a:xfrm>
          <a:prstGeom prst="rect">
            <a:avLst/>
          </a:prstGeom>
        </p:spPr>
      </p:pic>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9898097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Kort </a:t>
            </a:r>
            <a:r>
              <a:rPr lang="sv-SE" dirty="0"/>
              <a:t>d</a:t>
            </a:r>
            <a:r>
              <a:rPr lang="sv-SE" dirty="0" smtClean="0"/>
              <a:t>emo</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err="1" smtClean="0"/>
              <a:t>Sp_help</a:t>
            </a:r>
            <a:endParaRPr lang="sv-SE" dirty="0" smtClean="0"/>
          </a:p>
          <a:p>
            <a:r>
              <a:rPr lang="sv-SE" dirty="0" err="1" smtClean="0"/>
              <a:t>Sp_helpdp</a:t>
            </a:r>
            <a:endParaRPr lang="sv-SE" dirty="0" smtClean="0"/>
          </a:p>
          <a:p>
            <a:r>
              <a:rPr lang="sv-SE" dirty="0" err="1" smtClean="0"/>
              <a:t>Sp_helpsort</a:t>
            </a:r>
            <a:endParaRPr lang="sv-SE" dirty="0" smtClean="0"/>
          </a:p>
          <a:p>
            <a:r>
              <a:rPr lang="sv-SE" dirty="0" err="1" smtClean="0"/>
              <a:t>Sp_monitor</a:t>
            </a:r>
            <a:endParaRPr lang="sv-SE" dirty="0" smtClean="0"/>
          </a:p>
          <a:p>
            <a:r>
              <a:rPr lang="sv-SE" dirty="0" err="1" smtClean="0"/>
              <a:t>Sp_helpindex</a:t>
            </a:r>
            <a:r>
              <a:rPr lang="sv-SE" dirty="0" smtClean="0"/>
              <a:t> </a:t>
            </a:r>
          </a:p>
          <a:p>
            <a:r>
              <a:rPr lang="sv-SE" dirty="0" err="1" smtClean="0"/>
              <a:t>Sp_statistics</a:t>
            </a:r>
            <a:endParaRPr lang="sv-SE" dirty="0" smtClean="0"/>
          </a:p>
          <a:p>
            <a:endParaRPr lang="sv-SE" dirty="0" smtClean="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192274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0943591" cy="1325563"/>
          </a:xfrm>
        </p:spPr>
        <p:txBody>
          <a:bodyPr/>
          <a:lstStyle/>
          <a:p>
            <a:r>
              <a:rPr lang="en-US" dirty="0" smtClean="0"/>
              <a:t>Working with Stored </a:t>
            </a:r>
            <a:r>
              <a:rPr lang="en-US" dirty="0"/>
              <a:t>Procedures</a:t>
            </a:r>
            <a:endParaRPr lang="sv-SE" dirty="0"/>
          </a:p>
        </p:txBody>
      </p:sp>
      <p:pic>
        <p:nvPicPr>
          <p:cNvPr id="4" name="Picture 3"/>
          <p:cNvPicPr>
            <a:picLocks noChangeAspect="1"/>
          </p:cNvPicPr>
          <p:nvPr/>
        </p:nvPicPr>
        <p:blipFill>
          <a:blip r:embed="rId2"/>
          <a:stretch>
            <a:fillRect/>
          </a:stretch>
        </p:blipFill>
        <p:spPr>
          <a:xfrm>
            <a:off x="1518671" y="1298597"/>
            <a:ext cx="8283697" cy="5559403"/>
          </a:xfrm>
          <a:prstGeom prst="rect">
            <a:avLst/>
          </a:prstGeom>
        </p:spPr>
      </p:pic>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6713111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Lektionstillfällets mål och metod</a:t>
            </a:r>
            <a:endParaRPr lang="sv-SE" dirty="0"/>
          </a:p>
        </p:txBody>
      </p:sp>
      <p:sp>
        <p:nvSpPr>
          <p:cNvPr id="3" name="Platshållare för innehåll 2"/>
          <p:cNvSpPr>
            <a:spLocks noGrp="1"/>
          </p:cNvSpPr>
          <p:nvPr>
            <p:ph idx="1"/>
          </p:nvPr>
        </p:nvSpPr>
        <p:spPr/>
        <p:txBody>
          <a:bodyPr/>
          <a:lstStyle/>
          <a:p>
            <a:pPr marL="0" indent="0">
              <a:buNone/>
            </a:pPr>
            <a:r>
              <a:rPr lang="sv-SE" b="1" dirty="0" smtClean="0"/>
              <a:t>Mål med lektionen:</a:t>
            </a:r>
          </a:p>
          <a:p>
            <a:r>
              <a:rPr lang="sv-SE" dirty="0"/>
              <a:t>Index</a:t>
            </a:r>
          </a:p>
          <a:p>
            <a:r>
              <a:rPr lang="sv-SE" dirty="0" smtClean="0"/>
              <a:t>Lagrade procedurer</a:t>
            </a:r>
          </a:p>
          <a:p>
            <a:endParaRPr lang="sv-SE" dirty="0"/>
          </a:p>
          <a:p>
            <a:pPr marL="0" indent="0">
              <a:buNone/>
            </a:pPr>
            <a:r>
              <a:rPr lang="sv-SE" b="1" dirty="0" smtClean="0"/>
              <a:t>Lektionens arbetsmetod/er:</a:t>
            </a:r>
          </a:p>
          <a:p>
            <a:r>
              <a:rPr lang="sv-SE" dirty="0" smtClean="0"/>
              <a:t>Teori + övningar</a:t>
            </a:r>
          </a:p>
          <a:p>
            <a:pPr marL="0" indent="0">
              <a:buNone/>
            </a:pPr>
            <a:endParaRPr lang="sv-SE" dirty="0"/>
          </a:p>
        </p:txBody>
      </p:sp>
      <p:pic>
        <p:nvPicPr>
          <p:cNvPr id="4"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7732803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0943591" cy="1325563"/>
          </a:xfrm>
        </p:spPr>
        <p:txBody>
          <a:bodyPr/>
          <a:lstStyle/>
          <a:p>
            <a:r>
              <a:rPr lang="en-US" dirty="0" smtClean="0"/>
              <a:t>Creating Stored </a:t>
            </a:r>
            <a:r>
              <a:rPr lang="en-US" dirty="0"/>
              <a:t>Procedures</a:t>
            </a:r>
            <a:endParaRPr lang="sv-SE" dirty="0"/>
          </a:p>
        </p:txBody>
      </p:sp>
      <p:pic>
        <p:nvPicPr>
          <p:cNvPr id="3" name="Picture 2"/>
          <p:cNvPicPr>
            <a:picLocks noChangeAspect="1"/>
          </p:cNvPicPr>
          <p:nvPr/>
        </p:nvPicPr>
        <p:blipFill>
          <a:blip r:embed="rId2"/>
          <a:stretch>
            <a:fillRect/>
          </a:stretch>
        </p:blipFill>
        <p:spPr>
          <a:xfrm>
            <a:off x="1291474" y="1309766"/>
            <a:ext cx="8267054" cy="5548234"/>
          </a:xfrm>
          <a:prstGeom prst="rect">
            <a:avLst/>
          </a:prstGeom>
        </p:spPr>
      </p:pic>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5430400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0943591" cy="1325563"/>
          </a:xfrm>
        </p:spPr>
        <p:txBody>
          <a:bodyPr/>
          <a:lstStyle/>
          <a:p>
            <a:r>
              <a:rPr lang="en-US" dirty="0" smtClean="0"/>
              <a:t>Executing Stored </a:t>
            </a:r>
            <a:r>
              <a:rPr lang="en-US" dirty="0"/>
              <a:t>Procedures</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4" name="Picture 3"/>
          <p:cNvPicPr>
            <a:picLocks noChangeAspect="1"/>
          </p:cNvPicPr>
          <p:nvPr/>
        </p:nvPicPr>
        <p:blipFill>
          <a:blip r:embed="rId3"/>
          <a:stretch>
            <a:fillRect/>
          </a:stretch>
        </p:blipFill>
        <p:spPr>
          <a:xfrm>
            <a:off x="1533143" y="1314961"/>
            <a:ext cx="8259313" cy="5543039"/>
          </a:xfrm>
          <a:prstGeom prst="rect">
            <a:avLst/>
          </a:prstGeom>
        </p:spPr>
      </p:pic>
    </p:spTree>
    <p:extLst>
      <p:ext uri="{BB962C8B-B14F-4D97-AF65-F5344CB8AC3E}">
        <p14:creationId xmlns:p14="http://schemas.microsoft.com/office/powerpoint/2010/main" val="28562702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0943591" cy="1325563"/>
          </a:xfrm>
        </p:spPr>
        <p:txBody>
          <a:bodyPr/>
          <a:lstStyle/>
          <a:p>
            <a:r>
              <a:rPr lang="en-US" dirty="0" smtClean="0"/>
              <a:t>Altering a Stored </a:t>
            </a:r>
            <a:r>
              <a:rPr lang="en-US" dirty="0"/>
              <a:t>Procedures</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3" name="Picture 2"/>
          <p:cNvPicPr>
            <a:picLocks noChangeAspect="1"/>
          </p:cNvPicPr>
          <p:nvPr/>
        </p:nvPicPr>
        <p:blipFill>
          <a:blip r:embed="rId3"/>
          <a:stretch>
            <a:fillRect/>
          </a:stretch>
        </p:blipFill>
        <p:spPr>
          <a:xfrm>
            <a:off x="1484375" y="1300126"/>
            <a:ext cx="8281417" cy="5557874"/>
          </a:xfrm>
          <a:prstGeom prst="rect">
            <a:avLst/>
          </a:prstGeom>
        </p:spPr>
      </p:pic>
    </p:spTree>
    <p:extLst>
      <p:ext uri="{BB962C8B-B14F-4D97-AF65-F5344CB8AC3E}">
        <p14:creationId xmlns:p14="http://schemas.microsoft.com/office/powerpoint/2010/main" val="38096507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0943591" cy="1325563"/>
          </a:xfrm>
        </p:spPr>
        <p:txBody>
          <a:bodyPr/>
          <a:lstStyle/>
          <a:p>
            <a:r>
              <a:rPr lang="en-US" dirty="0" smtClean="0"/>
              <a:t>Dropping a Stored </a:t>
            </a:r>
            <a:r>
              <a:rPr lang="en-US" dirty="0"/>
              <a:t>Procedures</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4" name="Picture 3"/>
          <p:cNvPicPr>
            <a:picLocks noChangeAspect="1"/>
          </p:cNvPicPr>
          <p:nvPr/>
        </p:nvPicPr>
        <p:blipFill>
          <a:blip r:embed="rId3"/>
          <a:stretch>
            <a:fillRect/>
          </a:stretch>
        </p:blipFill>
        <p:spPr>
          <a:xfrm>
            <a:off x="1386839" y="1398314"/>
            <a:ext cx="8135113" cy="5459685"/>
          </a:xfrm>
          <a:prstGeom prst="rect">
            <a:avLst/>
          </a:prstGeom>
        </p:spPr>
      </p:pic>
    </p:spTree>
    <p:extLst>
      <p:ext uri="{BB962C8B-B14F-4D97-AF65-F5344CB8AC3E}">
        <p14:creationId xmlns:p14="http://schemas.microsoft.com/office/powerpoint/2010/main" val="19172715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0943591" cy="1325563"/>
          </a:xfrm>
        </p:spPr>
        <p:txBody>
          <a:bodyPr/>
          <a:lstStyle/>
          <a:p>
            <a:r>
              <a:rPr lang="en-US" dirty="0" smtClean="0"/>
              <a:t>Stored Procedures Dependencies</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3" name="Picture 2"/>
          <p:cNvPicPr>
            <a:picLocks noChangeAspect="1"/>
          </p:cNvPicPr>
          <p:nvPr/>
        </p:nvPicPr>
        <p:blipFill>
          <a:blip r:embed="rId3"/>
          <a:stretch>
            <a:fillRect/>
          </a:stretch>
        </p:blipFill>
        <p:spPr>
          <a:xfrm>
            <a:off x="1396751" y="1274048"/>
            <a:ext cx="8320273" cy="5583952"/>
          </a:xfrm>
          <a:prstGeom prst="rect">
            <a:avLst/>
          </a:prstGeom>
        </p:spPr>
      </p:pic>
    </p:spTree>
    <p:extLst>
      <p:ext uri="{BB962C8B-B14F-4D97-AF65-F5344CB8AC3E}">
        <p14:creationId xmlns:p14="http://schemas.microsoft.com/office/powerpoint/2010/main" val="25949726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1353801" cy="1325563"/>
          </a:xfrm>
        </p:spPr>
        <p:txBody>
          <a:bodyPr/>
          <a:lstStyle/>
          <a:p>
            <a:r>
              <a:rPr lang="en-US" dirty="0" smtClean="0"/>
              <a:t>Guidelines for Creating Stored Procedures</a:t>
            </a:r>
            <a:endParaRPr lang="sv-SE" dirty="0"/>
          </a:p>
        </p:txBody>
      </p:sp>
      <p:pic>
        <p:nvPicPr>
          <p:cNvPr id="4" name="Picture 3"/>
          <p:cNvPicPr>
            <a:picLocks noChangeAspect="1"/>
          </p:cNvPicPr>
          <p:nvPr/>
        </p:nvPicPr>
        <p:blipFill>
          <a:blip r:embed="rId2"/>
          <a:stretch>
            <a:fillRect/>
          </a:stretch>
        </p:blipFill>
        <p:spPr>
          <a:xfrm>
            <a:off x="1703831" y="1365585"/>
            <a:ext cx="8183881" cy="5492415"/>
          </a:xfrm>
          <a:prstGeom prst="rect">
            <a:avLst/>
          </a:prstGeom>
        </p:spPr>
      </p:pic>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8322898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1353801" cy="1325563"/>
          </a:xfrm>
        </p:spPr>
        <p:txBody>
          <a:bodyPr/>
          <a:lstStyle/>
          <a:p>
            <a:r>
              <a:rPr lang="en-US" dirty="0" smtClean="0"/>
              <a:t>Obfuscating Stored Procedure Definitions</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3" name="Picture 2"/>
          <p:cNvPicPr>
            <a:picLocks noChangeAspect="1"/>
          </p:cNvPicPr>
          <p:nvPr/>
        </p:nvPicPr>
        <p:blipFill>
          <a:blip r:embed="rId3"/>
          <a:stretch>
            <a:fillRect/>
          </a:stretch>
        </p:blipFill>
        <p:spPr>
          <a:xfrm>
            <a:off x="1579631" y="1323143"/>
            <a:ext cx="8247121" cy="5534857"/>
          </a:xfrm>
          <a:prstGeom prst="rect">
            <a:avLst/>
          </a:prstGeom>
        </p:spPr>
      </p:pic>
    </p:spTree>
    <p:extLst>
      <p:ext uri="{BB962C8B-B14F-4D97-AF65-F5344CB8AC3E}">
        <p14:creationId xmlns:p14="http://schemas.microsoft.com/office/powerpoint/2010/main" val="21286293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Kort </a:t>
            </a:r>
            <a:r>
              <a:rPr lang="sv-SE" dirty="0"/>
              <a:t>d</a:t>
            </a:r>
            <a:r>
              <a:rPr lang="sv-SE" dirty="0" smtClean="0"/>
              <a:t>emo</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smtClean="0"/>
              <a:t>Skapa procedur</a:t>
            </a:r>
          </a:p>
          <a:p>
            <a:r>
              <a:rPr lang="sv-SE" dirty="0" smtClean="0"/>
              <a:t>Exekvera procedur</a:t>
            </a:r>
          </a:p>
          <a:p>
            <a:endParaRPr lang="sv-SE" dirty="0" smtClean="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6230797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1353801" cy="1325563"/>
          </a:xfrm>
        </p:spPr>
        <p:txBody>
          <a:bodyPr/>
          <a:lstStyle/>
          <a:p>
            <a:r>
              <a:rPr lang="en-US" dirty="0"/>
              <a:t>Implementing Parameterized Stored Procedures</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4" name="Picture 3"/>
          <p:cNvPicPr>
            <a:picLocks noChangeAspect="1"/>
          </p:cNvPicPr>
          <p:nvPr/>
        </p:nvPicPr>
        <p:blipFill>
          <a:blip r:embed="rId3"/>
          <a:stretch>
            <a:fillRect/>
          </a:stretch>
        </p:blipFill>
        <p:spPr>
          <a:xfrm>
            <a:off x="1628399" y="1445879"/>
            <a:ext cx="8064241" cy="5412121"/>
          </a:xfrm>
          <a:prstGeom prst="rect">
            <a:avLst/>
          </a:prstGeom>
        </p:spPr>
      </p:pic>
    </p:spTree>
    <p:extLst>
      <p:ext uri="{BB962C8B-B14F-4D97-AF65-F5344CB8AC3E}">
        <p14:creationId xmlns:p14="http://schemas.microsoft.com/office/powerpoint/2010/main" val="4631007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1353801" cy="1325563"/>
          </a:xfrm>
        </p:spPr>
        <p:txBody>
          <a:bodyPr/>
          <a:lstStyle/>
          <a:p>
            <a:r>
              <a:rPr lang="en-US" dirty="0" smtClean="0"/>
              <a:t>Working with Parameterized </a:t>
            </a:r>
            <a:r>
              <a:rPr lang="en-US" dirty="0"/>
              <a:t>Stored Procedures</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3" name="Picture 2"/>
          <p:cNvPicPr>
            <a:picLocks noChangeAspect="1"/>
          </p:cNvPicPr>
          <p:nvPr/>
        </p:nvPicPr>
        <p:blipFill>
          <a:blip r:embed="rId3"/>
          <a:stretch>
            <a:fillRect/>
          </a:stretch>
        </p:blipFill>
        <p:spPr>
          <a:xfrm>
            <a:off x="1469903" y="1372238"/>
            <a:ext cx="8173969" cy="5485762"/>
          </a:xfrm>
          <a:prstGeom prst="rect">
            <a:avLst/>
          </a:prstGeom>
        </p:spPr>
      </p:pic>
    </p:spTree>
    <p:extLst>
      <p:ext uri="{BB962C8B-B14F-4D97-AF65-F5344CB8AC3E}">
        <p14:creationId xmlns:p14="http://schemas.microsoft.com/office/powerpoint/2010/main" val="18231172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Index </a:t>
            </a:r>
          </a:p>
        </p:txBody>
      </p:sp>
      <p:sp>
        <p:nvSpPr>
          <p:cNvPr id="5123" name="Rectangle 3"/>
          <p:cNvSpPr>
            <a:spLocks noGrp="1" noChangeArrowheads="1"/>
          </p:cNvSpPr>
          <p:nvPr>
            <p:ph type="body" idx="1"/>
          </p:nvPr>
        </p:nvSpPr>
        <p:spPr>
          <a:xfrm>
            <a:off x="1343025" y="1844676"/>
            <a:ext cx="7704138" cy="3889375"/>
          </a:xfrm>
          <a:noFill/>
        </p:spPr>
        <p:txBody>
          <a:bodyPr vert="horz" lIns="92075" tIns="46038" rIns="92075" bIns="46038" rtlCol="0">
            <a:normAutofit/>
          </a:bodyPr>
          <a:lstStyle/>
          <a:p>
            <a:pPr eaLnBrk="1" hangingPunct="1"/>
            <a:r>
              <a:rPr lang="sv-SE" altLang="sv-SE" smtClean="0"/>
              <a:t>Index-funktionen i en databas är i stort identisk med ett index i en kokbok. Om index INTE fanns: </a:t>
            </a:r>
          </a:p>
          <a:p>
            <a:pPr lvl="1" eaLnBrk="1" hangingPunct="1"/>
            <a:r>
              <a:rPr lang="sv-SE" altLang="sv-SE" smtClean="0"/>
              <a:t>För att hitta ett visst recept skulle man vara tvungen att läsa sida efter sida efter sida ...</a:t>
            </a:r>
          </a:p>
          <a:p>
            <a:pPr lvl="1" eaLnBrk="1" hangingPunct="1"/>
            <a:r>
              <a:rPr lang="sv-SE" altLang="sv-SE" smtClean="0"/>
              <a:t>Även om man hittade ett passande recept, kan man kanske inte sluta läsa ändå. Det kan ju finnas ett recept till som också passar...</a:t>
            </a:r>
          </a:p>
          <a:p>
            <a:pPr eaLnBrk="1" hangingPunct="1">
              <a:buFontTx/>
              <a:buNone/>
            </a:pPr>
            <a:endParaRPr lang="sv-SE" altLang="sv-SE" smtClean="0"/>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53388861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1353801" cy="1325563"/>
          </a:xfrm>
        </p:spPr>
        <p:txBody>
          <a:bodyPr/>
          <a:lstStyle/>
          <a:p>
            <a:r>
              <a:rPr lang="en-US" dirty="0" smtClean="0"/>
              <a:t>Working with Parameterized </a:t>
            </a:r>
            <a:r>
              <a:rPr lang="en-US" dirty="0"/>
              <a:t>Stored Procedures</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3" name="Picture 2"/>
          <p:cNvPicPr>
            <a:picLocks noChangeAspect="1"/>
          </p:cNvPicPr>
          <p:nvPr/>
        </p:nvPicPr>
        <p:blipFill>
          <a:blip r:embed="rId3"/>
          <a:stretch>
            <a:fillRect/>
          </a:stretch>
        </p:blipFill>
        <p:spPr>
          <a:xfrm>
            <a:off x="1469903" y="1372238"/>
            <a:ext cx="8173969" cy="5485762"/>
          </a:xfrm>
          <a:prstGeom prst="rect">
            <a:avLst/>
          </a:prstGeom>
        </p:spPr>
      </p:pic>
    </p:spTree>
    <p:extLst>
      <p:ext uri="{BB962C8B-B14F-4D97-AF65-F5344CB8AC3E}">
        <p14:creationId xmlns:p14="http://schemas.microsoft.com/office/powerpoint/2010/main" val="417640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1353801" cy="1325563"/>
          </a:xfrm>
        </p:spPr>
        <p:txBody>
          <a:bodyPr/>
          <a:lstStyle/>
          <a:p>
            <a:r>
              <a:rPr lang="en-US" dirty="0" smtClean="0"/>
              <a:t>Using Input Parameters</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4" name="Picture 3"/>
          <p:cNvPicPr>
            <a:picLocks noChangeAspect="1"/>
          </p:cNvPicPr>
          <p:nvPr/>
        </p:nvPicPr>
        <p:blipFill>
          <a:blip r:embed="rId3"/>
          <a:stretch>
            <a:fillRect/>
          </a:stretch>
        </p:blipFill>
        <p:spPr>
          <a:xfrm>
            <a:off x="1401203" y="1353312"/>
            <a:ext cx="8202168" cy="5504688"/>
          </a:xfrm>
          <a:prstGeom prst="rect">
            <a:avLst/>
          </a:prstGeom>
        </p:spPr>
      </p:pic>
    </p:spTree>
    <p:extLst>
      <p:ext uri="{BB962C8B-B14F-4D97-AF65-F5344CB8AC3E}">
        <p14:creationId xmlns:p14="http://schemas.microsoft.com/office/powerpoint/2010/main" val="31106265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1353801" cy="1325563"/>
          </a:xfrm>
        </p:spPr>
        <p:txBody>
          <a:bodyPr/>
          <a:lstStyle/>
          <a:p>
            <a:r>
              <a:rPr lang="en-US" dirty="0" smtClean="0"/>
              <a:t>Using Output Parameters</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3" name="Picture 2"/>
          <p:cNvPicPr>
            <a:picLocks noChangeAspect="1"/>
          </p:cNvPicPr>
          <p:nvPr/>
        </p:nvPicPr>
        <p:blipFill>
          <a:blip r:embed="rId3"/>
          <a:stretch>
            <a:fillRect/>
          </a:stretch>
        </p:blipFill>
        <p:spPr>
          <a:xfrm>
            <a:off x="1449971" y="1304544"/>
            <a:ext cx="8274835" cy="5553456"/>
          </a:xfrm>
          <a:prstGeom prst="rect">
            <a:avLst/>
          </a:prstGeom>
        </p:spPr>
      </p:pic>
    </p:spTree>
    <p:extLst>
      <p:ext uri="{BB962C8B-B14F-4D97-AF65-F5344CB8AC3E}">
        <p14:creationId xmlns:p14="http://schemas.microsoft.com/office/powerpoint/2010/main" val="8845534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199" y="365125"/>
            <a:ext cx="11353801" cy="1325563"/>
          </a:xfrm>
        </p:spPr>
        <p:txBody>
          <a:bodyPr/>
          <a:lstStyle/>
          <a:p>
            <a:r>
              <a:rPr lang="en-US" dirty="0" smtClean="0"/>
              <a:t>Parameter Sniffing and Performance</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4" name="Picture 3"/>
          <p:cNvPicPr>
            <a:picLocks noChangeAspect="1"/>
          </p:cNvPicPr>
          <p:nvPr/>
        </p:nvPicPr>
        <p:blipFill>
          <a:blip r:embed="rId3"/>
          <a:stretch>
            <a:fillRect/>
          </a:stretch>
        </p:blipFill>
        <p:spPr>
          <a:xfrm>
            <a:off x="1067567" y="1365385"/>
            <a:ext cx="8184179" cy="5492615"/>
          </a:xfrm>
          <a:prstGeom prst="rect">
            <a:avLst/>
          </a:prstGeom>
        </p:spPr>
      </p:pic>
    </p:spTree>
    <p:extLst>
      <p:ext uri="{BB962C8B-B14F-4D97-AF65-F5344CB8AC3E}">
        <p14:creationId xmlns:p14="http://schemas.microsoft.com/office/powerpoint/2010/main" val="4197820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Kort </a:t>
            </a:r>
            <a:r>
              <a:rPr lang="sv-SE" dirty="0"/>
              <a:t>d</a:t>
            </a:r>
            <a:r>
              <a:rPr lang="sv-SE" dirty="0" smtClean="0"/>
              <a:t>emo</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smtClean="0"/>
              <a:t>Skapa procedur</a:t>
            </a:r>
          </a:p>
          <a:p>
            <a:r>
              <a:rPr lang="sv-SE" dirty="0" smtClean="0"/>
              <a:t>Exekvera procedur</a:t>
            </a:r>
          </a:p>
          <a:p>
            <a:endParaRPr lang="sv-SE" dirty="0" smtClean="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4274757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dirty="0" smtClean="0"/>
              <a:t>Övningar</a:t>
            </a:r>
          </a:p>
        </p:txBody>
      </p:sp>
      <p:sp>
        <p:nvSpPr>
          <p:cNvPr id="19459" name="Rectangle 3"/>
          <p:cNvSpPr>
            <a:spLocks noGrp="1" noChangeArrowheads="1"/>
          </p:cNvSpPr>
          <p:nvPr>
            <p:ph type="body" idx="1"/>
          </p:nvPr>
        </p:nvSpPr>
        <p:spPr>
          <a:xfrm>
            <a:off x="1343026" y="1844675"/>
            <a:ext cx="8137525" cy="3810000"/>
          </a:xfrm>
          <a:noFill/>
        </p:spPr>
        <p:txBody>
          <a:bodyPr vert="horz" lIns="92075" tIns="46038" rIns="92075" bIns="46038" rtlCol="0">
            <a:normAutofit/>
          </a:bodyPr>
          <a:lstStyle/>
          <a:p>
            <a:pPr marL="457200" indent="-457200">
              <a:buFontTx/>
              <a:buAutoNum type="arabicPeriod"/>
            </a:pPr>
            <a:r>
              <a:rPr lang="sv-SE" altLang="sv-SE" dirty="0" smtClean="0"/>
              <a:t>Skapa en procedur som har en input parameter. Denna parameter ska representera </a:t>
            </a:r>
            <a:r>
              <a:rPr lang="sv-SE" altLang="sv-SE" dirty="0" err="1" smtClean="0"/>
              <a:t>Name</a:t>
            </a:r>
            <a:r>
              <a:rPr lang="sv-SE" altLang="sv-SE" dirty="0" smtClean="0"/>
              <a:t>. Om man anropar proceduren utan att ange parametern ska returvärdet vara samtliga personer i </a:t>
            </a:r>
            <a:r>
              <a:rPr lang="sv-SE" altLang="sv-SE" dirty="0" err="1" smtClean="0"/>
              <a:t>Employee</a:t>
            </a:r>
            <a:r>
              <a:rPr lang="sv-SE" altLang="sv-SE" dirty="0" smtClean="0"/>
              <a:t>. </a:t>
            </a:r>
            <a:r>
              <a:rPr lang="sv-SE" altLang="sv-SE" dirty="0"/>
              <a:t>Om man anropar proceduren </a:t>
            </a:r>
            <a:r>
              <a:rPr lang="sv-SE" altLang="sv-SE" dirty="0" smtClean="0"/>
              <a:t>med värdet på parametern till A ska returvärdet vara de som har ett för- eller efternamn som startar på A. Anger man AN </a:t>
            </a:r>
            <a:r>
              <a:rPr lang="sv-SE" altLang="sv-SE" dirty="0"/>
              <a:t>ska returvärdet vara de som har ett för- eller efternamn som startar på </a:t>
            </a:r>
            <a:r>
              <a:rPr lang="sv-SE" altLang="sv-SE" dirty="0" smtClean="0"/>
              <a:t>AN etc. </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01026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dirty="0" smtClean="0"/>
              <a:t>Övningar</a:t>
            </a:r>
          </a:p>
        </p:txBody>
      </p:sp>
      <p:sp>
        <p:nvSpPr>
          <p:cNvPr id="19459" name="Rectangle 3"/>
          <p:cNvSpPr>
            <a:spLocks noGrp="1" noChangeArrowheads="1"/>
          </p:cNvSpPr>
          <p:nvPr>
            <p:ph type="body" idx="1"/>
          </p:nvPr>
        </p:nvSpPr>
        <p:spPr>
          <a:xfrm>
            <a:off x="1343026" y="1844675"/>
            <a:ext cx="9385934" cy="3810000"/>
          </a:xfrm>
          <a:noFill/>
        </p:spPr>
        <p:txBody>
          <a:bodyPr vert="horz" lIns="92075" tIns="46038" rIns="92075" bIns="46038" rtlCol="0">
            <a:normAutofit lnSpcReduction="10000"/>
          </a:bodyPr>
          <a:lstStyle/>
          <a:p>
            <a:pPr marL="514350" indent="-514350">
              <a:buFont typeface="+mj-lt"/>
              <a:buAutoNum type="arabicPeriod" startAt="2"/>
            </a:pPr>
            <a:r>
              <a:rPr lang="sv-SE" altLang="sv-SE" dirty="0" smtClean="0"/>
              <a:t>Ändra tabellen </a:t>
            </a:r>
            <a:r>
              <a:rPr lang="sv-SE" altLang="sv-SE" dirty="0" err="1" smtClean="0"/>
              <a:t>Employee</a:t>
            </a:r>
            <a:r>
              <a:rPr lang="sv-SE" altLang="sv-SE" dirty="0" smtClean="0"/>
              <a:t>, och lägg till kolumner för </a:t>
            </a:r>
            <a:r>
              <a:rPr lang="sv-SE" altLang="sv-SE" dirty="0" err="1" smtClean="0"/>
              <a:t>Username</a:t>
            </a:r>
            <a:r>
              <a:rPr lang="sv-SE" altLang="sv-SE" dirty="0" smtClean="0"/>
              <a:t> och </a:t>
            </a:r>
            <a:r>
              <a:rPr lang="sv-SE" altLang="sv-SE" dirty="0" err="1" smtClean="0"/>
              <a:t>Password</a:t>
            </a:r>
            <a:r>
              <a:rPr lang="sv-SE" altLang="sv-SE" dirty="0" smtClean="0"/>
              <a:t>. Försök använda Alter table-kommandot. </a:t>
            </a:r>
          </a:p>
          <a:p>
            <a:pPr marL="514350" indent="-514350">
              <a:buFont typeface="+mj-lt"/>
              <a:buAutoNum type="arabicPeriod" startAt="2"/>
            </a:pPr>
            <a:r>
              <a:rPr lang="sv-SE" altLang="sv-SE" dirty="0" smtClean="0"/>
              <a:t>Uppdatera några användare och ge dem lämpliga </a:t>
            </a:r>
            <a:r>
              <a:rPr lang="sv-SE" altLang="sv-SE" dirty="0" err="1" smtClean="0"/>
              <a:t>Username</a:t>
            </a:r>
            <a:r>
              <a:rPr lang="sv-SE" altLang="sv-SE" dirty="0" smtClean="0"/>
              <a:t> och </a:t>
            </a:r>
            <a:r>
              <a:rPr lang="sv-SE" altLang="sv-SE" dirty="0" err="1" smtClean="0"/>
              <a:t>Password</a:t>
            </a:r>
            <a:r>
              <a:rPr lang="sv-SE" altLang="sv-SE" dirty="0" smtClean="0"/>
              <a:t>. </a:t>
            </a:r>
            <a:r>
              <a:rPr lang="sv-SE" altLang="sv-SE" dirty="0"/>
              <a:t>Försök använda </a:t>
            </a:r>
            <a:r>
              <a:rPr lang="sv-SE" altLang="sv-SE" dirty="0" err="1" smtClean="0"/>
              <a:t>Update</a:t>
            </a:r>
            <a:r>
              <a:rPr lang="sv-SE" altLang="sv-SE" dirty="0" smtClean="0"/>
              <a:t>-kommandot</a:t>
            </a:r>
            <a:r>
              <a:rPr lang="sv-SE" altLang="sv-SE" dirty="0"/>
              <a:t>. </a:t>
            </a:r>
            <a:endParaRPr lang="sv-SE" altLang="sv-SE" dirty="0" smtClean="0"/>
          </a:p>
          <a:p>
            <a:pPr marL="514350" indent="-514350">
              <a:buFont typeface="+mj-lt"/>
              <a:buAutoNum type="arabicPeriod" startAt="2"/>
            </a:pPr>
            <a:r>
              <a:rPr lang="sv-SE" altLang="sv-SE" dirty="0" smtClean="0"/>
              <a:t>Skapa en procedur som har två input parametrar; en för </a:t>
            </a:r>
            <a:r>
              <a:rPr lang="sv-SE" altLang="sv-SE" dirty="0" err="1"/>
              <a:t>Username</a:t>
            </a:r>
            <a:r>
              <a:rPr lang="sv-SE" altLang="sv-SE" dirty="0"/>
              <a:t> och </a:t>
            </a:r>
            <a:r>
              <a:rPr lang="sv-SE" altLang="sv-SE" dirty="0" err="1" smtClean="0"/>
              <a:t>Password</a:t>
            </a:r>
            <a:r>
              <a:rPr lang="sv-SE" altLang="sv-SE" dirty="0" smtClean="0"/>
              <a:t>. När man anropar </a:t>
            </a:r>
            <a:r>
              <a:rPr lang="sv-SE" altLang="sv-SE" dirty="0"/>
              <a:t>proceduren </a:t>
            </a:r>
            <a:r>
              <a:rPr lang="sv-SE" altLang="sv-SE" dirty="0" smtClean="0"/>
              <a:t>och dessa </a:t>
            </a:r>
            <a:r>
              <a:rPr lang="sv-SE" altLang="sv-SE" dirty="0" err="1" smtClean="0"/>
              <a:t>Username</a:t>
            </a:r>
            <a:r>
              <a:rPr lang="sv-SE" altLang="sv-SE" dirty="0" smtClean="0"/>
              <a:t> + </a:t>
            </a:r>
            <a:r>
              <a:rPr lang="sv-SE" altLang="sv-SE" dirty="0" err="1" smtClean="0"/>
              <a:t>password</a:t>
            </a:r>
            <a:r>
              <a:rPr lang="sv-SE" altLang="sv-SE" dirty="0" smtClean="0"/>
              <a:t> är korrekt, ska returvärdet vara </a:t>
            </a:r>
            <a:r>
              <a:rPr lang="sv-SE" altLang="sv-SE" dirty="0" err="1" smtClean="0"/>
              <a:t>EmpID</a:t>
            </a:r>
            <a:r>
              <a:rPr lang="sv-SE" altLang="sv-SE" dirty="0" smtClean="0"/>
              <a:t>. Är det fel ska returvärdet vara ”</a:t>
            </a:r>
            <a:r>
              <a:rPr lang="sv-SE" altLang="sv-SE" dirty="0" err="1" smtClean="0"/>
              <a:t>Wrong</a:t>
            </a:r>
            <a:r>
              <a:rPr lang="sv-SE" altLang="sv-SE" dirty="0" smtClean="0"/>
              <a:t> </a:t>
            </a:r>
            <a:r>
              <a:rPr lang="sv-SE" altLang="sv-SE" dirty="0" err="1" smtClean="0"/>
              <a:t>username</a:t>
            </a:r>
            <a:r>
              <a:rPr lang="sv-SE" altLang="sv-SE" dirty="0" smtClean="0"/>
              <a:t>” </a:t>
            </a:r>
            <a:r>
              <a:rPr lang="sv-SE" altLang="sv-SE" dirty="0" err="1" smtClean="0"/>
              <a:t>resp</a:t>
            </a:r>
            <a:r>
              <a:rPr lang="sv-SE" altLang="sv-SE" dirty="0" smtClean="0"/>
              <a:t> ”</a:t>
            </a:r>
            <a:r>
              <a:rPr lang="sv-SE" altLang="sv-SE" dirty="0" err="1" smtClean="0"/>
              <a:t>Wrong</a:t>
            </a:r>
            <a:r>
              <a:rPr lang="sv-SE" altLang="sv-SE" dirty="0" smtClean="0"/>
              <a:t> </a:t>
            </a:r>
            <a:r>
              <a:rPr lang="sv-SE" altLang="sv-SE" dirty="0" err="1" smtClean="0"/>
              <a:t>password</a:t>
            </a:r>
            <a:r>
              <a:rPr lang="sv-SE" altLang="sv-SE" dirty="0" smtClean="0"/>
              <a:t>”. </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530720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v-SE"/>
          </a:p>
        </p:txBody>
      </p:sp>
      <p:sp>
        <p:nvSpPr>
          <p:cNvPr id="3" name="Content Placeholder 2"/>
          <p:cNvSpPr>
            <a:spLocks noGrp="1"/>
          </p:cNvSpPr>
          <p:nvPr>
            <p:ph idx="1"/>
          </p:nvPr>
        </p:nvSpPr>
        <p:spPr/>
        <p:txBody>
          <a:bodyPr/>
          <a:lstStyle/>
          <a:p>
            <a:endParaRPr lang="sv-SE"/>
          </a:p>
        </p:txBody>
      </p:sp>
    </p:spTree>
    <p:extLst>
      <p:ext uri="{BB962C8B-B14F-4D97-AF65-F5344CB8AC3E}">
        <p14:creationId xmlns:p14="http://schemas.microsoft.com/office/powerpoint/2010/main" val="3662911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Summering av dagens lektion</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smtClean="0"/>
              <a:t>Ha en kort summering kring vad ni har gått igenom under dagens lektionstillfälle.</a:t>
            </a:r>
          </a:p>
          <a:p>
            <a:pPr lvl="1"/>
            <a:r>
              <a:rPr lang="sv-SE" dirty="0" smtClean="0"/>
              <a:t>Index </a:t>
            </a:r>
          </a:p>
          <a:p>
            <a:pPr lvl="1"/>
            <a:r>
              <a:rPr lang="sv-SE" dirty="0" smtClean="0"/>
              <a:t>Lagrade procedurer</a:t>
            </a:r>
            <a:endParaRPr lang="sv-SE" dirty="0"/>
          </a:p>
          <a:p>
            <a:pPr lvl="1"/>
            <a:endParaRPr lang="sv-SE" dirty="0"/>
          </a:p>
          <a:p>
            <a:r>
              <a:rPr lang="sv-SE" dirty="0" smtClean="0"/>
              <a:t>Lyft gärna de studerande reflektioner kring dagens lektion.</a:t>
            </a:r>
          </a:p>
          <a:p>
            <a:pPr marL="457200" lvl="1" indent="0">
              <a:buNone/>
            </a:pPr>
            <a:r>
              <a:rPr lang="sv-SE" sz="2000" dirty="0" smtClean="0"/>
              <a:t>(Vad tar de med sig från dagens lektion? Finns det något som var extra svårt att förstå? Finns det något som vi behöver repetera? Hur upplevde de dagens arbetsmetoder?)</a:t>
            </a:r>
            <a:endParaRPr lang="sv-SE" sz="2000"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6282468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Framåtblick inför nästa lektion</a:t>
            </a:r>
            <a:endParaRPr lang="sv-SE" dirty="0"/>
          </a:p>
        </p:txBody>
      </p:sp>
      <p:sp>
        <p:nvSpPr>
          <p:cNvPr id="3" name="Platshållare för innehåll 2"/>
          <p:cNvSpPr>
            <a:spLocks noGrp="1"/>
          </p:cNvSpPr>
          <p:nvPr>
            <p:ph idx="1"/>
          </p:nvPr>
        </p:nvSpPr>
        <p:spPr/>
        <p:txBody>
          <a:bodyPr/>
          <a:lstStyle/>
          <a:p>
            <a:r>
              <a:rPr lang="sv-SE" dirty="0" smtClean="0"/>
              <a:t>Berätta kort vad ni kommer att behandla vid nästa lektionstillfälle.</a:t>
            </a:r>
          </a:p>
          <a:p>
            <a:pPr lvl="1"/>
            <a:r>
              <a:rPr lang="sv-SE" dirty="0" smtClean="0"/>
              <a:t>Nästa lektion kommer vi titta på transaktioner och administration. </a:t>
            </a:r>
          </a:p>
          <a:p>
            <a:r>
              <a:rPr lang="sv-SE" dirty="0" smtClean="0"/>
              <a:t>Finns det något som de studerande kan/måste förbereda sig inför nästa lektionstillfälle.</a:t>
            </a:r>
          </a:p>
          <a:p>
            <a:pPr marL="457200" lvl="1" indent="0">
              <a:buNone/>
            </a:pP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095480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sv-SE" altLang="sv-SE" smtClean="0"/>
              <a:t>Index (1)</a:t>
            </a:r>
          </a:p>
        </p:txBody>
      </p:sp>
      <p:sp>
        <p:nvSpPr>
          <p:cNvPr id="6147" name="Rectangle 3"/>
          <p:cNvSpPr>
            <a:spLocks noGrp="1" noChangeArrowheads="1"/>
          </p:cNvSpPr>
          <p:nvPr>
            <p:ph type="body" idx="1"/>
          </p:nvPr>
        </p:nvSpPr>
        <p:spPr>
          <a:xfrm>
            <a:off x="1343026" y="1844675"/>
            <a:ext cx="8137525" cy="1981200"/>
          </a:xfrm>
        </p:spPr>
        <p:txBody>
          <a:bodyPr>
            <a:normAutofit fontScale="92500" lnSpcReduction="10000"/>
          </a:bodyPr>
          <a:lstStyle/>
          <a:p>
            <a:pPr eaLnBrk="1" hangingPunct="1"/>
            <a:r>
              <a:rPr lang="sv-SE" altLang="sv-SE" smtClean="0"/>
              <a:t>Index är databasobjekt som innehåller en rad för varje värde som förekommer i de indexerade kolumnerna i en tabell</a:t>
            </a:r>
          </a:p>
          <a:p>
            <a:pPr eaLnBrk="1" hangingPunct="1"/>
            <a:r>
              <a:rPr lang="sv-SE" altLang="sv-SE" smtClean="0"/>
              <a:t>Index kan skapas på en eller flera kolumner i en tabell</a:t>
            </a:r>
          </a:p>
          <a:p>
            <a:pPr eaLnBrk="1" hangingPunct="1"/>
            <a:r>
              <a:rPr lang="sv-SE" altLang="sv-SE" smtClean="0"/>
              <a:t>Exempel, index på Lastname i Employee-tabellen:</a:t>
            </a:r>
          </a:p>
        </p:txBody>
      </p:sp>
      <p:sp>
        <p:nvSpPr>
          <p:cNvPr id="6148" name="Text Box 5"/>
          <p:cNvSpPr txBox="1">
            <a:spLocks noChangeArrowheads="1"/>
          </p:cNvSpPr>
          <p:nvPr/>
        </p:nvSpPr>
        <p:spPr bwMode="auto">
          <a:xfrm>
            <a:off x="2362201" y="4454526"/>
            <a:ext cx="2220913"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sv-SE" altLang="sv-SE" sz="1400">
                <a:latin typeface="Courier New" panose="02070309020205020404" pitchFamily="49" charset="0"/>
              </a:rPr>
              <a:t>Index för EMPLOYEE</a:t>
            </a:r>
          </a:p>
          <a:p>
            <a:pPr algn="ctr">
              <a:spcBef>
                <a:spcPct val="50000"/>
              </a:spcBef>
            </a:pPr>
            <a:r>
              <a:rPr lang="sv-SE" altLang="sv-SE" sz="1400">
                <a:latin typeface="Courier New" panose="02070309020205020404" pitchFamily="49" charset="0"/>
              </a:rPr>
              <a:t>BLAKE</a:t>
            </a:r>
          </a:p>
          <a:p>
            <a:pPr algn="ctr">
              <a:spcBef>
                <a:spcPct val="50000"/>
              </a:spcBef>
            </a:pPr>
            <a:r>
              <a:rPr lang="sv-SE" altLang="sv-SE" sz="1400">
                <a:latin typeface="Courier New" panose="02070309020205020404" pitchFamily="49" charset="0"/>
              </a:rPr>
              <a:t>JONES</a:t>
            </a:r>
          </a:p>
          <a:p>
            <a:pPr algn="ctr">
              <a:spcBef>
                <a:spcPct val="50000"/>
              </a:spcBef>
            </a:pPr>
            <a:r>
              <a:rPr lang="sv-SE" altLang="sv-SE" sz="1400">
                <a:latin typeface="Courier New" panose="02070309020205020404" pitchFamily="49" charset="0"/>
              </a:rPr>
              <a:t>SMITH</a:t>
            </a:r>
          </a:p>
        </p:txBody>
      </p:sp>
      <p:sp>
        <p:nvSpPr>
          <p:cNvPr id="6149" name="Text Box 6"/>
          <p:cNvSpPr txBox="1">
            <a:spLocks noChangeArrowheads="1"/>
          </p:cNvSpPr>
          <p:nvPr/>
        </p:nvSpPr>
        <p:spPr bwMode="auto">
          <a:xfrm>
            <a:off x="4495800" y="4454525"/>
            <a:ext cx="5105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sv-SE" altLang="sv-SE" sz="1400">
                <a:latin typeface="Courier New" panose="02070309020205020404" pitchFamily="49" charset="0"/>
              </a:rPr>
              <a:t>EMPNO	 LASTNAME   JOB             MGR</a:t>
            </a:r>
          </a:p>
          <a:p>
            <a:r>
              <a:rPr lang="sv-SE" altLang="sv-SE" sz="1400">
                <a:latin typeface="Courier New" panose="02070309020205020404" pitchFamily="49" charset="0"/>
              </a:rPr>
              <a:t>--------- ---------- --------- ---------</a:t>
            </a:r>
          </a:p>
          <a:p>
            <a:r>
              <a:rPr lang="sv-SE" altLang="sv-SE" sz="1400">
                <a:latin typeface="Courier New" panose="02070309020205020404" pitchFamily="49" charset="0"/>
              </a:rPr>
              <a:t>     7369 SMITH      CLERK          7902</a:t>
            </a:r>
          </a:p>
          <a:p>
            <a:r>
              <a:rPr lang="sv-SE" altLang="sv-SE" sz="1400">
                <a:latin typeface="Courier New" panose="02070309020205020404" pitchFamily="49" charset="0"/>
              </a:rPr>
              <a:t>     7499 ALLEN      SALESMAN       7698</a:t>
            </a:r>
          </a:p>
          <a:p>
            <a:r>
              <a:rPr lang="sv-SE" altLang="sv-SE" sz="1400">
                <a:latin typeface="Courier New" panose="02070309020205020404" pitchFamily="49" charset="0"/>
              </a:rPr>
              <a:t>     7521 WARD       SALESMAN       7698</a:t>
            </a:r>
          </a:p>
          <a:p>
            <a:r>
              <a:rPr lang="sv-SE" altLang="sv-SE" sz="1400">
                <a:latin typeface="Courier New" panose="02070309020205020404" pitchFamily="49" charset="0"/>
              </a:rPr>
              <a:t>     7566 JONES      MANAGER        7839</a:t>
            </a:r>
          </a:p>
          <a:p>
            <a:r>
              <a:rPr lang="sv-SE" altLang="sv-SE" sz="1400">
                <a:latin typeface="Courier New" panose="02070309020205020404" pitchFamily="49" charset="0"/>
              </a:rPr>
              <a:t>     7654 MARTIN     SALESMAN       7698</a:t>
            </a:r>
          </a:p>
          <a:p>
            <a:r>
              <a:rPr lang="sv-SE" altLang="sv-SE" sz="1400">
                <a:latin typeface="Courier New" panose="02070309020205020404" pitchFamily="49" charset="0"/>
              </a:rPr>
              <a:t>     7698 BLAKE      MANAGER        7839</a:t>
            </a:r>
            <a:endParaRPr lang="sv-SE" altLang="sv-SE"/>
          </a:p>
        </p:txBody>
      </p:sp>
      <p:sp>
        <p:nvSpPr>
          <p:cNvPr id="6150" name="Line 7"/>
          <p:cNvSpPr>
            <a:spLocks noChangeShapeType="1"/>
          </p:cNvSpPr>
          <p:nvPr/>
        </p:nvSpPr>
        <p:spPr bwMode="auto">
          <a:xfrm flipV="1">
            <a:off x="3792538" y="4987925"/>
            <a:ext cx="1312862" cy="528638"/>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sv-SE"/>
          </a:p>
        </p:txBody>
      </p:sp>
      <p:sp>
        <p:nvSpPr>
          <p:cNvPr id="6151" name="Line 8"/>
          <p:cNvSpPr>
            <a:spLocks noChangeShapeType="1"/>
          </p:cNvSpPr>
          <p:nvPr/>
        </p:nvSpPr>
        <p:spPr bwMode="auto">
          <a:xfrm>
            <a:off x="3792538" y="5229225"/>
            <a:ext cx="1236662" cy="3683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sv-SE"/>
          </a:p>
        </p:txBody>
      </p:sp>
      <p:sp>
        <p:nvSpPr>
          <p:cNvPr id="6152" name="Line 9"/>
          <p:cNvSpPr>
            <a:spLocks noChangeShapeType="1"/>
          </p:cNvSpPr>
          <p:nvPr/>
        </p:nvSpPr>
        <p:spPr bwMode="auto">
          <a:xfrm>
            <a:off x="3792538" y="4941889"/>
            <a:ext cx="1312862" cy="1112837"/>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sv-SE"/>
          </a:p>
        </p:txBody>
      </p:sp>
      <p:pic>
        <p:nvPicPr>
          <p:cNvPr id="9"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497542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Index (2)</a:t>
            </a:r>
          </a:p>
        </p:txBody>
      </p:sp>
      <p:sp>
        <p:nvSpPr>
          <p:cNvPr id="7171" name="Rectangle 3"/>
          <p:cNvSpPr>
            <a:spLocks noGrp="1" noChangeArrowheads="1"/>
          </p:cNvSpPr>
          <p:nvPr>
            <p:ph type="body" idx="1"/>
          </p:nvPr>
        </p:nvSpPr>
        <p:spPr>
          <a:xfrm>
            <a:off x="1343025" y="1844676"/>
            <a:ext cx="7704138" cy="3889375"/>
          </a:xfrm>
          <a:noFill/>
        </p:spPr>
        <p:txBody>
          <a:bodyPr vert="horz" lIns="92075" tIns="46038" rIns="92075" bIns="46038" rtlCol="0">
            <a:normAutofit/>
          </a:bodyPr>
          <a:lstStyle/>
          <a:p>
            <a:pPr eaLnBrk="1" hangingPunct="1"/>
            <a:r>
              <a:rPr lang="sv-SE" altLang="sv-SE" smtClean="0"/>
              <a:t>Index har följande användning:</a:t>
            </a:r>
          </a:p>
          <a:p>
            <a:pPr lvl="1" eaLnBrk="1" hangingPunct="1"/>
            <a:r>
              <a:rPr lang="sv-SE" altLang="sv-SE" smtClean="0"/>
              <a:t>Förenkla och snabba upp sorteringen av data, t ex bokstavsordning.</a:t>
            </a:r>
          </a:p>
          <a:p>
            <a:pPr lvl="1" eaLnBrk="1" hangingPunct="1"/>
            <a:r>
              <a:rPr lang="sv-SE" altLang="sv-SE" smtClean="0"/>
              <a:t>Att snabbt söka ut de rader man vill ha tag i</a:t>
            </a:r>
          </a:p>
          <a:p>
            <a:pPr lvl="1" eaLnBrk="1" hangingPunct="1"/>
            <a:r>
              <a:rPr lang="sv-SE" altLang="sv-SE" smtClean="0"/>
              <a:t>Kan tvinga fram unika förekomster av data genom att använda nyckelordet UNIQUE</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65710734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Index (3)</a:t>
            </a:r>
          </a:p>
        </p:txBody>
      </p:sp>
      <p:sp>
        <p:nvSpPr>
          <p:cNvPr id="8195" name="Rectangle 3"/>
          <p:cNvSpPr>
            <a:spLocks noChangeArrowheads="1"/>
          </p:cNvSpPr>
          <p:nvPr/>
        </p:nvSpPr>
        <p:spPr bwMode="auto">
          <a:xfrm>
            <a:off x="1343026" y="1844676"/>
            <a:ext cx="8137525" cy="451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85738" indent="-185738"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5000"/>
              </a:lnSpc>
              <a:buClr>
                <a:srgbClr val="BD1220"/>
              </a:buClr>
              <a:buFontTx/>
              <a:buChar char="•"/>
            </a:pPr>
            <a:r>
              <a:rPr lang="sv-SE" altLang="sv-SE">
                <a:latin typeface="Arial" panose="020B0604020202020204" pitchFamily="34" charset="0"/>
              </a:rPr>
              <a:t>Skapa ett index med namnet </a:t>
            </a:r>
            <a:r>
              <a:rPr lang="sv-SE" altLang="sv-SE" i="1">
                <a:latin typeface="Arial" panose="020B0604020202020204" pitchFamily="34" charset="0"/>
              </a:rPr>
              <a:t>Id_Index</a:t>
            </a:r>
            <a:r>
              <a:rPr lang="sv-SE" altLang="sv-SE">
                <a:latin typeface="Arial" panose="020B0604020202020204" pitchFamily="34" charset="0"/>
              </a:rPr>
              <a:t> på kolumnen Lastname</a:t>
            </a:r>
            <a:r>
              <a:rPr lang="sv-SE" altLang="sv-SE" sz="2000">
                <a:latin typeface="Arial" panose="020B0604020202020204" pitchFamily="34" charset="0"/>
              </a:rPr>
              <a:t/>
            </a:r>
            <a:br>
              <a:rPr lang="sv-SE" altLang="sv-SE" sz="2000">
                <a:latin typeface="Arial" panose="020B0604020202020204" pitchFamily="34" charset="0"/>
              </a:rPr>
            </a:br>
            <a:endParaRPr lang="sv-SE" altLang="sv-SE" sz="2000"/>
          </a:p>
          <a:p>
            <a:pPr>
              <a:lnSpc>
                <a:spcPct val="95000"/>
              </a:lnSpc>
              <a:buClr>
                <a:srgbClr val="BD1220"/>
              </a:buClr>
            </a:pPr>
            <a:r>
              <a:rPr lang="sv-SE" altLang="sv-SE" sz="1800">
                <a:latin typeface="Courier New" panose="02070309020205020404" pitchFamily="49" charset="0"/>
              </a:rPr>
              <a:t>	</a:t>
            </a:r>
            <a:r>
              <a:rPr lang="sv-SE" altLang="sv-SE" sz="2000">
                <a:latin typeface="Courier New" panose="02070309020205020404" pitchFamily="49" charset="0"/>
              </a:rPr>
              <a:t>CREATE INDEX ID_INDEX ON Employee(Lastname)</a:t>
            </a:r>
            <a:r>
              <a:rPr lang="sv-SE" altLang="sv-SE" sz="1600">
                <a:latin typeface="Courier New" panose="02070309020205020404" pitchFamily="49" charset="0"/>
              </a:rPr>
              <a:t/>
            </a:r>
            <a:br>
              <a:rPr lang="sv-SE" altLang="sv-SE" sz="1600">
                <a:latin typeface="Courier New" panose="02070309020205020404" pitchFamily="49" charset="0"/>
              </a:rPr>
            </a:br>
            <a:endParaRPr lang="sv-SE" altLang="sv-SE" sz="1600"/>
          </a:p>
          <a:p>
            <a:pPr>
              <a:lnSpc>
                <a:spcPct val="95000"/>
              </a:lnSpc>
              <a:buClr>
                <a:srgbClr val="BD1220"/>
              </a:buClr>
              <a:buFontTx/>
              <a:buChar char="•"/>
            </a:pPr>
            <a:r>
              <a:rPr lang="sv-SE" altLang="sv-SE">
                <a:latin typeface="Arial" panose="020B0604020202020204" pitchFamily="34" charset="0"/>
              </a:rPr>
              <a:t>Vid Select, så granskar SQL Server frågan och avgör själv vilket index som är mest effektivt för att hitta de rätta raderna.</a:t>
            </a:r>
          </a:p>
          <a:p>
            <a:pPr eaLnBrk="1" hangingPunct="1"/>
            <a:endParaRPr lang="sv-SE" altLang="sv-SE" sz="2000">
              <a:latin typeface="Courier New" panose="02070309020205020404" pitchFamily="49" charset="0"/>
            </a:endParaRPr>
          </a:p>
          <a:p>
            <a:pPr eaLnBrk="1" hangingPunct="1"/>
            <a:r>
              <a:rPr lang="sv-SE" altLang="sv-SE" sz="2000">
                <a:latin typeface="Courier New" panose="02070309020205020404" pitchFamily="49" charset="0"/>
              </a:rPr>
              <a:t>	SELECT * 			SELECT *</a:t>
            </a:r>
          </a:p>
          <a:p>
            <a:pPr eaLnBrk="1" hangingPunct="1"/>
            <a:r>
              <a:rPr lang="sv-SE" altLang="sv-SE" sz="2000">
                <a:latin typeface="Courier New" panose="02070309020205020404" pitchFamily="49" charset="0"/>
              </a:rPr>
              <a:t>	FROM Employee		FROM Employee</a:t>
            </a:r>
          </a:p>
          <a:p>
            <a:pPr eaLnBrk="1" hangingPunct="1"/>
            <a:r>
              <a:rPr lang="sv-SE" altLang="sv-SE" sz="2000">
                <a:latin typeface="Courier New" panose="02070309020205020404" pitchFamily="49" charset="0"/>
              </a:rPr>
              <a:t>	ORDER BY Lastname		ORDER BY Firstname</a:t>
            </a:r>
            <a:br>
              <a:rPr lang="sv-SE" altLang="sv-SE" sz="2000">
                <a:latin typeface="Courier New" panose="02070309020205020404" pitchFamily="49" charset="0"/>
              </a:rPr>
            </a:br>
            <a:r>
              <a:rPr lang="sv-SE" altLang="sv-SE" sz="2000">
                <a:latin typeface="Courier New" panose="02070309020205020404" pitchFamily="49" charset="0"/>
              </a:rPr>
              <a:t/>
            </a:r>
            <a:br>
              <a:rPr lang="sv-SE" altLang="sv-SE" sz="2000">
                <a:latin typeface="Courier New" panose="02070309020205020404" pitchFamily="49" charset="0"/>
              </a:rPr>
            </a:br>
            <a:r>
              <a:rPr lang="sv-SE" altLang="sv-SE" sz="2000">
                <a:latin typeface="Arial" panose="020B0604020202020204" pitchFamily="34" charset="0"/>
              </a:rPr>
              <a:t>Id_Index Används		 Id_Index Används Inte</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48868670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Unikt index</a:t>
            </a:r>
          </a:p>
        </p:txBody>
      </p:sp>
      <p:sp>
        <p:nvSpPr>
          <p:cNvPr id="9219" name="Rectangle 3"/>
          <p:cNvSpPr>
            <a:spLocks noGrp="1" noChangeArrowheads="1"/>
          </p:cNvSpPr>
          <p:nvPr>
            <p:ph type="body" idx="1"/>
          </p:nvPr>
        </p:nvSpPr>
        <p:spPr>
          <a:xfrm>
            <a:off x="1343026" y="1844675"/>
            <a:ext cx="8137525" cy="3816350"/>
          </a:xfrm>
          <a:noFill/>
        </p:spPr>
        <p:txBody>
          <a:bodyPr vert="horz" lIns="92075" tIns="46038" rIns="92075" bIns="46038" rtlCol="0">
            <a:normAutofit/>
          </a:bodyPr>
          <a:lstStyle/>
          <a:p>
            <a:pPr eaLnBrk="1" hangingPunct="1"/>
            <a:r>
              <a:rPr lang="sv-SE" altLang="sv-SE" smtClean="0"/>
              <a:t>Ett unikt index innebär att varje rad för den indexerade kolumnen måste vara unik</a:t>
            </a:r>
          </a:p>
          <a:p>
            <a:pPr eaLnBrk="1" hangingPunct="1"/>
            <a:r>
              <a:rPr lang="sv-SE" altLang="sv-SE" smtClean="0"/>
              <a:t>Om man skapar ett unikt index på kolumnen Konto enligt nedan innebär detta att man inte kan lägga in samma konto mer än en gång</a:t>
            </a:r>
            <a:br>
              <a:rPr lang="sv-SE" altLang="sv-SE" smtClean="0"/>
            </a:br>
            <a:r>
              <a:rPr lang="sv-SE" altLang="sv-SE" sz="1800">
                <a:latin typeface="MS LineDraw" charset="2"/>
              </a:rPr>
              <a:t/>
            </a:r>
            <a:br>
              <a:rPr lang="sv-SE" altLang="sv-SE" sz="1800">
                <a:latin typeface="MS LineDraw" charset="2"/>
              </a:rPr>
            </a:br>
            <a:r>
              <a:rPr lang="sv-SE" altLang="sv-SE" sz="1800">
                <a:latin typeface="Courier New" panose="02070309020205020404" pitchFamily="49" charset="0"/>
              </a:rPr>
              <a:t>CREATE UNIQUE INDEX ID_INDEX ON KONTOPLAN(KONTO)</a:t>
            </a:r>
          </a:p>
          <a:p>
            <a:pPr eaLnBrk="1" hangingPunct="1"/>
            <a:endParaRPr lang="sv-SE" altLang="sv-SE" sz="2000">
              <a:latin typeface="MS LineDraw" charset="2"/>
            </a:endParaRP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382235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black">
          <a:noFill/>
        </p:spPr>
        <p:txBody>
          <a:bodyPr vert="horz" lIns="92075" tIns="46038" rIns="92075" bIns="46038" rtlCol="0" anchor="ctr">
            <a:normAutofit/>
          </a:bodyPr>
          <a:lstStyle/>
          <a:p>
            <a:pPr eaLnBrk="1" hangingPunct="1"/>
            <a:r>
              <a:rPr lang="sv-SE" altLang="sv-SE" smtClean="0"/>
              <a:t>Radera index</a:t>
            </a:r>
          </a:p>
        </p:txBody>
      </p:sp>
      <p:sp>
        <p:nvSpPr>
          <p:cNvPr id="10243" name="Rectangle 3"/>
          <p:cNvSpPr>
            <a:spLocks noChangeArrowheads="1"/>
          </p:cNvSpPr>
          <p:nvPr/>
        </p:nvSpPr>
        <p:spPr bwMode="auto">
          <a:xfrm>
            <a:off x="1343026" y="1844676"/>
            <a:ext cx="81375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5000"/>
              </a:lnSpc>
              <a:spcBef>
                <a:spcPct val="30000"/>
              </a:spcBef>
              <a:buClr>
                <a:srgbClr val="FF9900"/>
              </a:buClr>
            </a:pPr>
            <a:r>
              <a:rPr lang="sv-SE" altLang="sv-SE">
                <a:latin typeface="Arial" panose="020B0604020202020204" pitchFamily="34" charset="0"/>
              </a:rPr>
              <a:t>För att ta bort ett index skriver man Drop:</a:t>
            </a:r>
            <a:r>
              <a:rPr lang="sv-SE" altLang="sv-SE"/>
              <a:t> </a:t>
            </a:r>
            <a:br>
              <a:rPr lang="sv-SE" altLang="sv-SE"/>
            </a:br>
            <a:r>
              <a:rPr lang="sv-SE" altLang="sv-SE" sz="1800"/>
              <a:t/>
            </a:r>
            <a:br>
              <a:rPr lang="sv-SE" altLang="sv-SE" sz="1800"/>
            </a:br>
            <a:r>
              <a:rPr lang="sv-SE" altLang="sv-SE" sz="1800"/>
              <a:t/>
            </a:r>
            <a:br>
              <a:rPr lang="sv-SE" altLang="sv-SE" sz="1800"/>
            </a:br>
            <a:r>
              <a:rPr lang="sv-SE" altLang="sv-SE" sz="1800"/>
              <a:t>	</a:t>
            </a:r>
            <a:r>
              <a:rPr lang="sv-SE" altLang="sv-SE">
                <a:latin typeface="Courier New" panose="02070309020205020404" pitchFamily="49" charset="0"/>
              </a:rPr>
              <a:t>DROP INDEX KONTOPLAN.ID_INDEX</a:t>
            </a:r>
            <a:br>
              <a:rPr lang="sv-SE" altLang="sv-SE">
                <a:latin typeface="Courier New" panose="02070309020205020404" pitchFamily="49" charset="0"/>
              </a:rPr>
            </a:br>
            <a:r>
              <a:rPr lang="sv-SE" altLang="sv-SE">
                <a:latin typeface="Courier New" panose="02070309020205020404" pitchFamily="49" charset="0"/>
              </a:rPr>
              <a:t>	eller</a:t>
            </a:r>
            <a:br>
              <a:rPr lang="sv-SE" altLang="sv-SE">
                <a:latin typeface="Courier New" panose="02070309020205020404" pitchFamily="49" charset="0"/>
              </a:rPr>
            </a:br>
            <a:r>
              <a:rPr lang="sv-SE" altLang="sv-SE">
                <a:latin typeface="Courier New" panose="02070309020205020404" pitchFamily="49" charset="0"/>
              </a:rPr>
              <a:t>	DROP INDEX ID_INDEX ON KONTOPLAN</a:t>
            </a:r>
          </a:p>
        </p:txBody>
      </p:sp>
      <p:pic>
        <p:nvPicPr>
          <p:cNvPr id="4"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759460700"/>
      </p:ext>
    </p:extLst>
  </p:cSld>
  <p:clrMapOvr>
    <a:masterClrMapping/>
  </p:clrMapOvr>
  <p:transition/>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8527</TotalTime>
  <Words>1645</Words>
  <Application>Microsoft Office PowerPoint</Application>
  <PresentationFormat>Widescreen</PresentationFormat>
  <Paragraphs>201</Paragraphs>
  <Slides>49</Slides>
  <Notes>20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8" baseType="lpstr">
      <vt:lpstr>Arial</vt:lpstr>
      <vt:lpstr>Calibri</vt:lpstr>
      <vt:lpstr>Calibri Light</vt:lpstr>
      <vt:lpstr>Courier New</vt:lpstr>
      <vt:lpstr>MS LineDraw</vt:lpstr>
      <vt:lpstr>Times New Roman</vt:lpstr>
      <vt:lpstr>Vollkorn Bold</vt:lpstr>
      <vt:lpstr>Office-tema</vt:lpstr>
      <vt:lpstr>Bitmappsbild</vt:lpstr>
      <vt:lpstr>Databashantering, DEVOPS20 Index och SP, del 6  Utbildare: Mikael Lönnroos</vt:lpstr>
      <vt:lpstr>Kort summering av föregående lektion/ev. lektioner</vt:lpstr>
      <vt:lpstr>Lektionstillfällets mål och metod</vt:lpstr>
      <vt:lpstr>Index </vt:lpstr>
      <vt:lpstr>Index (1)</vt:lpstr>
      <vt:lpstr>Index (2)</vt:lpstr>
      <vt:lpstr>Index (3)</vt:lpstr>
      <vt:lpstr>Unikt index</vt:lpstr>
      <vt:lpstr>Radera index</vt:lpstr>
      <vt:lpstr>Tänkvärt om Index (1)</vt:lpstr>
      <vt:lpstr>Tänkvärt om Index (2)</vt:lpstr>
      <vt:lpstr>Tänkvärt om Index (3)</vt:lpstr>
      <vt:lpstr>Sammansatt index</vt:lpstr>
      <vt:lpstr>Unikt sammansatt Index</vt:lpstr>
      <vt:lpstr>Index i omvänd ordning</vt:lpstr>
      <vt:lpstr>Index på kopplingar</vt:lpstr>
      <vt:lpstr>DBA-verktyg</vt:lpstr>
      <vt:lpstr>Execution plan</vt:lpstr>
      <vt:lpstr>Övningar 10: 1-4</vt:lpstr>
      <vt:lpstr>Indexera om? </vt:lpstr>
      <vt:lpstr>Indexera om? </vt:lpstr>
      <vt:lpstr>PowerPoint Presentation</vt:lpstr>
      <vt:lpstr>Lagrade procedurer, Stored Procedures</vt:lpstr>
      <vt:lpstr>What is a Stored procedure?</vt:lpstr>
      <vt:lpstr>Benefits of Stored procedures</vt:lpstr>
      <vt:lpstr>Working with System Stored procedures</vt:lpstr>
      <vt:lpstr>Statements Not Permitted in Stored Procedures</vt:lpstr>
      <vt:lpstr>Kort demo</vt:lpstr>
      <vt:lpstr>Working with Stored Procedures</vt:lpstr>
      <vt:lpstr>Creating Stored Procedures</vt:lpstr>
      <vt:lpstr>Executing Stored Procedures</vt:lpstr>
      <vt:lpstr>Altering a Stored Procedures</vt:lpstr>
      <vt:lpstr>Dropping a Stored Procedures</vt:lpstr>
      <vt:lpstr>Stored Procedures Dependencies</vt:lpstr>
      <vt:lpstr>Guidelines for Creating Stored Procedures</vt:lpstr>
      <vt:lpstr>Obfuscating Stored Procedure Definitions</vt:lpstr>
      <vt:lpstr>Kort demo</vt:lpstr>
      <vt:lpstr>Implementing Parameterized Stored Procedures</vt:lpstr>
      <vt:lpstr>Working with Parameterized Stored Procedures</vt:lpstr>
      <vt:lpstr>Working with Parameterized Stored Procedures</vt:lpstr>
      <vt:lpstr>Using Input Parameters</vt:lpstr>
      <vt:lpstr>Using Output Parameters</vt:lpstr>
      <vt:lpstr>Parameter Sniffing and Performance</vt:lpstr>
      <vt:lpstr>Kort demo</vt:lpstr>
      <vt:lpstr>Övningar</vt:lpstr>
      <vt:lpstr>Övningar</vt:lpstr>
      <vt:lpstr>PowerPoint Presentation</vt:lpstr>
      <vt:lpstr>Summering av dagens lektion</vt:lpstr>
      <vt:lpstr>Framåtblick inför nästa lektion</vt:lpstr>
    </vt:vector>
  </TitlesOfParts>
  <Company>Nackademin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Lektionstillfälle X ”Ange lämpligt namn på lektionstillfälle”</dc:title>
  <dc:creator>Jens Grönlund</dc:creator>
  <cp:lastModifiedBy>Mikael Lönnroos</cp:lastModifiedBy>
  <cp:revision>246</cp:revision>
  <dcterms:created xsi:type="dcterms:W3CDTF">2017-01-26T07:04:07Z</dcterms:created>
  <dcterms:modified xsi:type="dcterms:W3CDTF">2020-11-23T12:00:50Z</dcterms:modified>
</cp:coreProperties>
</file>